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5" r:id="rId4"/>
    <p:sldId id="278" r:id="rId5"/>
    <p:sldId id="266" r:id="rId6"/>
    <p:sldId id="279" r:id="rId7"/>
    <p:sldId id="267" r:id="rId8"/>
    <p:sldId id="280" r:id="rId9"/>
    <p:sldId id="269" r:id="rId10"/>
    <p:sldId id="277" r:id="rId11"/>
    <p:sldId id="271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5745" userDrawn="1">
          <p15:clr>
            <a:srgbClr val="A4A3A4"/>
          </p15:clr>
        </p15:guide>
        <p15:guide id="4" pos="1890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459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325" userDrawn="1">
          <p15:clr>
            <a:srgbClr val="A4A3A4"/>
          </p15:clr>
        </p15:guide>
        <p15:guide id="9" orient="horz" pos="10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CBB"/>
    <a:srgbClr val="FFCC2A"/>
    <a:srgbClr val="6AC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1422"/>
  </p:normalViewPr>
  <p:slideViewPr>
    <p:cSldViewPr snapToGrid="0" snapToObjects="1" showGuides="1">
      <p:cViewPr varScale="1">
        <p:scale>
          <a:sx n="76" d="100"/>
          <a:sy n="76" d="100"/>
        </p:scale>
        <p:origin x="725" y="29"/>
      </p:cViewPr>
      <p:guideLst>
        <p:guide orient="horz" pos="2387"/>
        <p:guide pos="3817"/>
        <p:guide pos="5745"/>
        <p:guide pos="1890"/>
        <p:guide orient="horz" pos="4320"/>
        <p:guide orient="horz" pos="459"/>
        <p:guide orient="horz" pos="4088"/>
        <p:guide pos="325"/>
        <p:guide orient="horz" pos="10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17989-A32F-7640-8889-8395F4B41308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1936C-EDFE-844E-8BFA-3CD55557A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9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1936C-EDFE-844E-8BFA-3CD55557AD0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25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1936C-EDFE-844E-8BFA-3CD55557AD0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7936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1936C-EDFE-844E-8BFA-3CD55557AD0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32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D0AAFE-DDF5-6241-89A0-8F585CF9C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E35D85-961A-CC45-BEB3-99F19EFC4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D0FB59-2A2F-7E42-A6E9-FD6AA420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5B2EBA-A0B7-684D-AD0F-B31C68B0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E75CB8-1D77-094C-81DF-A70070CD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82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6737EC-1275-B146-A5DA-B6FAC91A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9FE8DC-C1E7-184D-B092-E3C22079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68D35C-205B-9E42-8FE2-BF098B94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487F08-A0F3-3D4C-8A9E-7084CA4A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6A56714-396E-B54C-A475-98C957D2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52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9FC4D48-3C72-9645-BC5A-04C1BFAAE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92BE9D0-B14D-414C-ABC9-D23ECF38F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833C6A-1B52-9E46-AEEB-AC982ADF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FDBA5C-E1D5-C642-A957-6AE47028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9E16E4-E0BF-D748-8914-230ADB18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958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E4FDD1-02ED-1A4F-BC11-73D6090A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830212-7ED9-0A43-AA03-68C93CABA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B91CB3-7CCB-DA4A-B254-C4536C15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B7B917-C0F7-E742-9DBF-CD89D9481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4A6F21-B5A1-6A46-9C17-4E6524B7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777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99237F-AE6C-F541-95C1-B277A1AB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B7FE8AB-35A4-2340-B5F6-DAE3922F8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3A5FD4-5255-314C-8153-999B3DF3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2CE415-9C3F-4345-A4C0-2DD4EB33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9F0153-0B53-5947-8CDD-EDAEFB24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1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0E2FA-25C7-8947-9C46-0E2BBA749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33E75C-FF24-6A4A-BBF2-0482C468E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1EF2526-E74B-4649-B7BB-8C685CEAA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C3EC74-7852-744F-B21D-FC584A41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04B737E-52B0-B249-8FF5-B436D986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D15C3E8-F69C-9443-BBDF-382602EB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5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DB87F-4710-8040-B3B9-7BC68DE5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DC84247-60E7-1041-968C-8DA157D32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DCD8DA0-44BC-B441-B463-0D0410C74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B71A38E-A709-8B41-B23C-21CAC4FFD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62E1BDB-A66B-A04C-A40A-A76E5D7161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23064B4-A414-214C-8536-2B192BDA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EAEC306-6A08-934D-A11D-B1E44225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16EFA2F-0E33-3744-A017-CBE1BAEA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28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4EF319-04CA-5C43-BF0C-087C7AE6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D8EC0AB-E664-734D-BB62-8F23CCD3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5409C16-5CD9-854B-8A3B-7463B95D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E2DB563-9283-B54C-B5D2-0B95D2A9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74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43529AF-30AA-F24A-9378-25EE060F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BE1A559-A8EC-7E43-93BC-842BCFE1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EA7752-4C8E-7F44-9AB8-E5EE925D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29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60ACEF-2021-FC4E-9146-048996225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A3D0B8-1CB1-4748-A545-ADC5D1691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910714E-11A8-6940-8E64-8A77A3F22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B73D07D-A628-A949-A53F-1D8B810A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A11ADE-82EA-DA4D-A3D8-7EF12C29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31A2DA-DEF8-A448-8775-0F222B8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10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39348-EDDB-4C49-9366-652CFD2F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D85BB25-ABD5-FA4D-BBDB-EB0C5F7EC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767DADA-6B21-4A4D-8B59-C15189D4B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EC1411-73D6-0F46-AE12-810E33C7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146855A-0E97-7445-97EF-FA2422F5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261CEB2-7130-2D40-9DB2-EF32F5DC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48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2AAB81D-9F4F-8B42-A85E-A824C438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E07FB7F-9BE5-D443-A62F-2F0232C9C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191C50-41F4-174F-8B35-2BD41131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8C5C5-B8EC-8E48-925E-86F3FCA26413}" type="datetimeFigureOut">
              <a:rPr kumimoji="1" lang="ja-JP" altLang="en-US" smtClean="0"/>
              <a:t>2022/1/28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5751AA-6F91-5641-AB88-DB80CB1DE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3DDA6C-9927-3F41-A654-1C40914D0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7C360-C037-724B-8764-28F18177F4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18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80B314-A97D-AC44-9496-06D996652C0D}"/>
              </a:ext>
            </a:extLst>
          </p:cNvPr>
          <p:cNvSpPr txBox="1"/>
          <p:nvPr/>
        </p:nvSpPr>
        <p:spPr>
          <a:xfrm>
            <a:off x="3936221" y="310583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多摩リズム成果報告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F8F6ED-CD61-6446-89E5-3AB12663388E}"/>
              </a:ext>
            </a:extLst>
          </p:cNvPr>
          <p:cNvSpPr txBox="1"/>
          <p:nvPr/>
        </p:nvSpPr>
        <p:spPr>
          <a:xfrm>
            <a:off x="4490219" y="5248847"/>
            <a:ext cx="7571303" cy="1240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ja-JP" altLang="en-US" sz="2800">
                <a:solidFill>
                  <a:prstClr val="black"/>
                </a:solidFill>
                <a:ea typeface="游ゴシック" panose="020B0400000000000000" pitchFamily="50" charset="-128"/>
              </a:rPr>
              <a:t>東京都立大観光</a:t>
            </a:r>
            <a:r>
              <a:rPr lang="en-US" altLang="ja-JP" sz="2800" dirty="0">
                <a:solidFill>
                  <a:prstClr val="black"/>
                </a:solidFill>
                <a:ea typeface="游ゴシック" panose="020B0400000000000000" pitchFamily="50" charset="-128"/>
              </a:rPr>
              <a:t>C</a:t>
            </a:r>
          </a:p>
          <a:p>
            <a:pPr>
              <a:lnSpc>
                <a:spcPct val="150000"/>
              </a:lnSpc>
            </a:pPr>
            <a:r>
              <a:rPr lang="ja-JP" altLang="en-US" sz="2400">
                <a:solidFill>
                  <a:prstClr val="black"/>
                </a:solidFill>
                <a:ea typeface="游ゴシック" panose="020B0400000000000000" pitchFamily="50" charset="-128"/>
              </a:rPr>
              <a:t>宮本美咲・清水航・高橋花那子・大谷彩夏・鈴木美穂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773551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05. </a:t>
            </a:r>
            <a:r>
              <a:rPr lang="ja-JP" altLang="en-US" sz="2800" b="1"/>
              <a:t>スケジュール</a:t>
            </a:r>
            <a:endParaRPr kumimoji="1" lang="ja-JP" altLang="en-US" sz="2800" b="1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BCF595E-BD03-3643-933A-8FB86E89569E}"/>
              </a:ext>
            </a:extLst>
          </p:cNvPr>
          <p:cNvCxnSpPr>
            <a:cxnSpLocks/>
            <a:stCxn id="34" idx="1"/>
          </p:cNvCxnSpPr>
          <p:nvPr/>
        </p:nvCxnSpPr>
        <p:spPr>
          <a:xfrm>
            <a:off x="3258731" y="1809966"/>
            <a:ext cx="0" cy="4557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F422B914-31B6-4D46-8505-A5CB68AC7522}"/>
              </a:ext>
            </a:extLst>
          </p:cNvPr>
          <p:cNvCxnSpPr>
            <a:cxnSpLocks/>
          </p:cNvCxnSpPr>
          <p:nvPr/>
        </p:nvCxnSpPr>
        <p:spPr>
          <a:xfrm>
            <a:off x="4309768" y="1827966"/>
            <a:ext cx="0" cy="4539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1F5B0F1-9A69-374F-9950-7D4F51456B6F}"/>
              </a:ext>
            </a:extLst>
          </p:cNvPr>
          <p:cNvCxnSpPr>
            <a:cxnSpLocks/>
          </p:cNvCxnSpPr>
          <p:nvPr/>
        </p:nvCxnSpPr>
        <p:spPr>
          <a:xfrm>
            <a:off x="5360801" y="1827966"/>
            <a:ext cx="0" cy="4539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383387D-F642-774B-A5D0-ABFCF2C80F5F}"/>
              </a:ext>
            </a:extLst>
          </p:cNvPr>
          <p:cNvCxnSpPr>
            <a:cxnSpLocks/>
          </p:cNvCxnSpPr>
          <p:nvPr/>
        </p:nvCxnSpPr>
        <p:spPr>
          <a:xfrm>
            <a:off x="6411835" y="1809966"/>
            <a:ext cx="0" cy="4557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BD1BF53A-5284-A648-B7B8-29DAD9F77235}"/>
              </a:ext>
            </a:extLst>
          </p:cNvPr>
          <p:cNvCxnSpPr>
            <a:cxnSpLocks/>
            <a:stCxn id="34" idx="0"/>
          </p:cNvCxnSpPr>
          <p:nvPr/>
        </p:nvCxnSpPr>
        <p:spPr>
          <a:xfrm>
            <a:off x="7426647" y="1791966"/>
            <a:ext cx="20298" cy="4575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1F701C5-F762-BA4E-80DF-1D5CFD7E6E10}"/>
              </a:ext>
            </a:extLst>
          </p:cNvPr>
          <p:cNvCxnSpPr>
            <a:cxnSpLocks/>
          </p:cNvCxnSpPr>
          <p:nvPr/>
        </p:nvCxnSpPr>
        <p:spPr>
          <a:xfrm>
            <a:off x="8498561" y="1809966"/>
            <a:ext cx="0" cy="4557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19A45D3-D1DC-C04C-995D-0D2D572AE125}"/>
              </a:ext>
            </a:extLst>
          </p:cNvPr>
          <p:cNvCxnSpPr>
            <a:cxnSpLocks/>
          </p:cNvCxnSpPr>
          <p:nvPr/>
        </p:nvCxnSpPr>
        <p:spPr>
          <a:xfrm>
            <a:off x="9492496" y="1827966"/>
            <a:ext cx="0" cy="4539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189639F-87DE-EA40-9E9F-7E7D3BB11D17}"/>
              </a:ext>
            </a:extLst>
          </p:cNvPr>
          <p:cNvCxnSpPr>
            <a:cxnSpLocks/>
          </p:cNvCxnSpPr>
          <p:nvPr/>
        </p:nvCxnSpPr>
        <p:spPr>
          <a:xfrm>
            <a:off x="10541568" y="1807601"/>
            <a:ext cx="0" cy="45597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6C42828-C00F-7147-A695-A72CD0153FB3}"/>
              </a:ext>
            </a:extLst>
          </p:cNvPr>
          <p:cNvCxnSpPr>
            <a:cxnSpLocks/>
          </p:cNvCxnSpPr>
          <p:nvPr/>
        </p:nvCxnSpPr>
        <p:spPr>
          <a:xfrm flipH="1">
            <a:off x="515938" y="1811757"/>
            <a:ext cx="110786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F4AE35A-BDF4-1C40-94DA-BA7FABF9F907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1594563" y="1809966"/>
            <a:ext cx="0" cy="45573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E75DB1-72ED-094B-8A18-9BBC0769B441}"/>
              </a:ext>
            </a:extLst>
          </p:cNvPr>
          <p:cNvSpPr txBox="1"/>
          <p:nvPr/>
        </p:nvSpPr>
        <p:spPr>
          <a:xfrm>
            <a:off x="3260496" y="1442424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 week</a:t>
            </a:r>
            <a:endParaRPr kumimoji="1" lang="ja-JP" altLang="en-US" b="1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1208F66-2DAB-2D4F-BB83-FEBE75DCC6A5}"/>
              </a:ext>
            </a:extLst>
          </p:cNvPr>
          <p:cNvSpPr txBox="1"/>
          <p:nvPr/>
        </p:nvSpPr>
        <p:spPr>
          <a:xfrm>
            <a:off x="4300934" y="1442424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2</a:t>
            </a:r>
            <a:r>
              <a:rPr kumimoji="1" lang="en-US" altLang="ja-JP" b="1" dirty="0"/>
              <a:t> week</a:t>
            </a:r>
            <a:endParaRPr kumimoji="1" lang="ja-JP" altLang="en-US" b="1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4E9F4E4-D63D-E44E-B746-577AFB29E991}"/>
              </a:ext>
            </a:extLst>
          </p:cNvPr>
          <p:cNvSpPr txBox="1"/>
          <p:nvPr/>
        </p:nvSpPr>
        <p:spPr>
          <a:xfrm>
            <a:off x="5364055" y="1427050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3</a:t>
            </a:r>
            <a:r>
              <a:rPr kumimoji="1" lang="en-US" altLang="ja-JP" b="1" dirty="0"/>
              <a:t> week</a:t>
            </a:r>
            <a:endParaRPr kumimoji="1" lang="ja-JP" altLang="en-US" b="1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B50D52-D7D0-AF4E-BDDB-B97717BA66DA}"/>
              </a:ext>
            </a:extLst>
          </p:cNvPr>
          <p:cNvSpPr txBox="1"/>
          <p:nvPr/>
        </p:nvSpPr>
        <p:spPr>
          <a:xfrm>
            <a:off x="3263482" y="1098913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10</a:t>
            </a:r>
            <a:endParaRPr kumimoji="1" lang="ja-JP" altLang="en-US" b="1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0A65C57-E4B8-8B42-8EA1-DC0FE9861631}"/>
              </a:ext>
            </a:extLst>
          </p:cNvPr>
          <p:cNvSpPr txBox="1"/>
          <p:nvPr/>
        </p:nvSpPr>
        <p:spPr>
          <a:xfrm>
            <a:off x="6419022" y="1442424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4 week</a:t>
            </a:r>
            <a:endParaRPr kumimoji="1" lang="ja-JP" altLang="en-US" b="1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494B4FF-7F6E-824E-B4EA-0B6291931280}"/>
              </a:ext>
            </a:extLst>
          </p:cNvPr>
          <p:cNvSpPr txBox="1"/>
          <p:nvPr/>
        </p:nvSpPr>
        <p:spPr>
          <a:xfrm>
            <a:off x="7391513" y="1442423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1 week</a:t>
            </a:r>
            <a:endParaRPr kumimoji="1" lang="ja-JP" altLang="en-US" b="1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3478305-18F8-5E40-BAF2-173912B8A058}"/>
              </a:ext>
            </a:extLst>
          </p:cNvPr>
          <p:cNvSpPr txBox="1"/>
          <p:nvPr/>
        </p:nvSpPr>
        <p:spPr>
          <a:xfrm>
            <a:off x="8431951" y="1442423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2</a:t>
            </a:r>
            <a:r>
              <a:rPr kumimoji="1" lang="en-US" altLang="ja-JP" b="1" dirty="0"/>
              <a:t> week</a:t>
            </a:r>
            <a:endParaRPr kumimoji="1" lang="ja-JP" altLang="en-US" b="1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7F3CFA9-BC4E-3B43-A83C-2360DC9ED341}"/>
              </a:ext>
            </a:extLst>
          </p:cNvPr>
          <p:cNvSpPr txBox="1"/>
          <p:nvPr/>
        </p:nvSpPr>
        <p:spPr>
          <a:xfrm>
            <a:off x="9495072" y="1427049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3</a:t>
            </a:r>
            <a:r>
              <a:rPr kumimoji="1" lang="en-US" altLang="ja-JP" b="1" dirty="0"/>
              <a:t> week</a:t>
            </a:r>
            <a:endParaRPr kumimoji="1" lang="ja-JP" altLang="en-US" b="1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01490E9-34E5-C747-B4D7-0FEC82298065}"/>
              </a:ext>
            </a:extLst>
          </p:cNvPr>
          <p:cNvSpPr txBox="1"/>
          <p:nvPr/>
        </p:nvSpPr>
        <p:spPr>
          <a:xfrm>
            <a:off x="7394499" y="109891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11</a:t>
            </a:r>
            <a:endParaRPr kumimoji="1" lang="ja-JP" altLang="en-US" b="1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99205DD-6AF0-E647-A08B-F7BCDD69F44F}"/>
              </a:ext>
            </a:extLst>
          </p:cNvPr>
          <p:cNvSpPr txBox="1"/>
          <p:nvPr/>
        </p:nvSpPr>
        <p:spPr>
          <a:xfrm>
            <a:off x="10550039" y="1442423"/>
            <a:ext cx="1044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4 week</a:t>
            </a:r>
            <a:endParaRPr kumimoji="1" lang="ja-JP" altLang="en-US" b="1"/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836D05B-313D-5B45-9F8A-F126A65A6A2C}"/>
              </a:ext>
            </a:extLst>
          </p:cNvPr>
          <p:cNvCxnSpPr>
            <a:cxnSpLocks/>
          </p:cNvCxnSpPr>
          <p:nvPr/>
        </p:nvCxnSpPr>
        <p:spPr>
          <a:xfrm flipH="1">
            <a:off x="3258732" y="2466421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3CF29EE-097E-7444-B707-DA38D5F2D2A3}"/>
              </a:ext>
            </a:extLst>
          </p:cNvPr>
          <p:cNvCxnSpPr>
            <a:cxnSpLocks/>
          </p:cNvCxnSpPr>
          <p:nvPr/>
        </p:nvCxnSpPr>
        <p:spPr>
          <a:xfrm flipH="1">
            <a:off x="3258732" y="3115306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8202E14-A0A2-AB4A-93D0-D79FACD928D1}"/>
              </a:ext>
            </a:extLst>
          </p:cNvPr>
          <p:cNvCxnSpPr>
            <a:cxnSpLocks/>
          </p:cNvCxnSpPr>
          <p:nvPr/>
        </p:nvCxnSpPr>
        <p:spPr>
          <a:xfrm flipH="1">
            <a:off x="3258731" y="3767305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BD24325-EAA1-DB4A-B425-C215D0C56D8C}"/>
              </a:ext>
            </a:extLst>
          </p:cNvPr>
          <p:cNvCxnSpPr>
            <a:cxnSpLocks/>
          </p:cNvCxnSpPr>
          <p:nvPr/>
        </p:nvCxnSpPr>
        <p:spPr>
          <a:xfrm flipH="1">
            <a:off x="3258731" y="4416190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0C9FEE5-6C2B-F64F-9E38-56B417BB0220}"/>
              </a:ext>
            </a:extLst>
          </p:cNvPr>
          <p:cNvCxnSpPr>
            <a:cxnSpLocks/>
          </p:cNvCxnSpPr>
          <p:nvPr/>
        </p:nvCxnSpPr>
        <p:spPr>
          <a:xfrm flipH="1">
            <a:off x="3258731" y="5072646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A30F1F8-1EA6-114D-9D69-605AC10A14A5}"/>
              </a:ext>
            </a:extLst>
          </p:cNvPr>
          <p:cNvCxnSpPr>
            <a:cxnSpLocks/>
          </p:cNvCxnSpPr>
          <p:nvPr/>
        </p:nvCxnSpPr>
        <p:spPr>
          <a:xfrm flipH="1">
            <a:off x="3258731" y="5721531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301B04D1-C54D-D14B-B8CE-84D2FA045DB8}"/>
              </a:ext>
            </a:extLst>
          </p:cNvPr>
          <p:cNvCxnSpPr>
            <a:cxnSpLocks/>
          </p:cNvCxnSpPr>
          <p:nvPr/>
        </p:nvCxnSpPr>
        <p:spPr>
          <a:xfrm flipH="1">
            <a:off x="515938" y="6367365"/>
            <a:ext cx="110786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5908D9B7-4222-A145-87DD-C1110C00C0DC}"/>
              </a:ext>
            </a:extLst>
          </p:cNvPr>
          <p:cNvCxnSpPr>
            <a:cxnSpLocks/>
          </p:cNvCxnSpPr>
          <p:nvPr/>
        </p:nvCxnSpPr>
        <p:spPr>
          <a:xfrm flipH="1">
            <a:off x="3258731" y="7016250"/>
            <a:ext cx="83358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AA2356A-75AF-4640-9B47-0C0E56B83F02}"/>
              </a:ext>
            </a:extLst>
          </p:cNvPr>
          <p:cNvSpPr/>
          <p:nvPr/>
        </p:nvSpPr>
        <p:spPr>
          <a:xfrm>
            <a:off x="3258731" y="1791966"/>
            <a:ext cx="8335832" cy="36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A484510-75BD-5349-885A-DF7F1D821A0A}"/>
              </a:ext>
            </a:extLst>
          </p:cNvPr>
          <p:cNvSpPr txBox="1"/>
          <p:nvPr/>
        </p:nvSpPr>
        <p:spPr>
          <a:xfrm>
            <a:off x="514242" y="263887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プロジェクト発足</a:t>
            </a:r>
          </a:p>
        </p:txBody>
      </p: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6BE91589-10D0-5F42-A172-4347251346D2}"/>
              </a:ext>
            </a:extLst>
          </p:cNvPr>
          <p:cNvGrpSpPr/>
          <p:nvPr/>
        </p:nvGrpSpPr>
        <p:grpSpPr>
          <a:xfrm>
            <a:off x="3268437" y="2655758"/>
            <a:ext cx="1714250" cy="277100"/>
            <a:chOff x="427663" y="2721501"/>
            <a:chExt cx="1714250" cy="277100"/>
          </a:xfrm>
          <a:solidFill>
            <a:srgbClr val="6AC5D9"/>
          </a:solidFill>
        </p:grpSpPr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BE323716-7A8C-D944-9A66-EC23FDFCB89A}"/>
                </a:ext>
              </a:extLst>
            </p:cNvPr>
            <p:cNvSpPr/>
            <p:nvPr/>
          </p:nvSpPr>
          <p:spPr>
            <a:xfrm>
              <a:off x="543697" y="2721501"/>
              <a:ext cx="1459666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円/楕円 75">
              <a:extLst>
                <a:ext uri="{FF2B5EF4-FFF2-40B4-BE49-F238E27FC236}">
                  <a16:creationId xmlns:a16="http://schemas.microsoft.com/office/drawing/2014/main" id="{7D749F02-8ABA-5349-801A-62053D81EE30}"/>
                </a:ext>
              </a:extLst>
            </p:cNvPr>
            <p:cNvSpPr/>
            <p:nvPr/>
          </p:nvSpPr>
          <p:spPr>
            <a:xfrm>
              <a:off x="1864814" y="2721502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>
              <a:extLst>
                <a:ext uri="{FF2B5EF4-FFF2-40B4-BE49-F238E27FC236}">
                  <a16:creationId xmlns:a16="http://schemas.microsoft.com/office/drawing/2014/main" id="{F3B02082-2021-EF4C-91FD-56B8AE8884AB}"/>
                </a:ext>
              </a:extLst>
            </p:cNvPr>
            <p:cNvSpPr/>
            <p:nvPr/>
          </p:nvSpPr>
          <p:spPr>
            <a:xfrm>
              <a:off x="427663" y="2721502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58D30C56-1FB5-384C-B6B4-388392D9C3D8}"/>
              </a:ext>
            </a:extLst>
          </p:cNvPr>
          <p:cNvGrpSpPr/>
          <p:nvPr/>
        </p:nvGrpSpPr>
        <p:grpSpPr>
          <a:xfrm>
            <a:off x="7157813" y="3959689"/>
            <a:ext cx="693628" cy="277100"/>
            <a:chOff x="1448285" y="2721501"/>
            <a:chExt cx="693628" cy="277100"/>
          </a:xfrm>
          <a:solidFill>
            <a:srgbClr val="6AC5D9"/>
          </a:solidFill>
        </p:grpSpPr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258C0EC8-8BBF-C84C-839A-9370702711DE}"/>
                </a:ext>
              </a:extLst>
            </p:cNvPr>
            <p:cNvSpPr/>
            <p:nvPr/>
          </p:nvSpPr>
          <p:spPr>
            <a:xfrm>
              <a:off x="1577735" y="2721501"/>
              <a:ext cx="425627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>
              <a:extLst>
                <a:ext uri="{FF2B5EF4-FFF2-40B4-BE49-F238E27FC236}">
                  <a16:creationId xmlns:a16="http://schemas.microsoft.com/office/drawing/2014/main" id="{764F451B-D16A-0144-966B-58515956E888}"/>
                </a:ext>
              </a:extLst>
            </p:cNvPr>
            <p:cNvSpPr/>
            <p:nvPr/>
          </p:nvSpPr>
          <p:spPr>
            <a:xfrm>
              <a:off x="1864814" y="2721502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0FF6DE94-B818-584C-827B-AA9661B5FFCE}"/>
                </a:ext>
              </a:extLst>
            </p:cNvPr>
            <p:cNvSpPr/>
            <p:nvPr/>
          </p:nvSpPr>
          <p:spPr>
            <a:xfrm>
              <a:off x="1448285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811157B-5161-4E42-88B9-EF186D45A1F8}"/>
              </a:ext>
            </a:extLst>
          </p:cNvPr>
          <p:cNvSpPr txBox="1"/>
          <p:nvPr/>
        </p:nvSpPr>
        <p:spPr>
          <a:xfrm>
            <a:off x="525423" y="455561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ヒアリング調査</a:t>
            </a:r>
            <a:endParaRPr lang="en-US" altLang="ja-JP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6B1A02E5-A6B4-7A4F-9768-BC27F3044198}"/>
              </a:ext>
            </a:extLst>
          </p:cNvPr>
          <p:cNvSpPr txBox="1"/>
          <p:nvPr/>
        </p:nvSpPr>
        <p:spPr>
          <a:xfrm>
            <a:off x="522843" y="52315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搬入設置作業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4187156-F75F-5640-96EC-3B6FE1659AB1}"/>
              </a:ext>
            </a:extLst>
          </p:cNvPr>
          <p:cNvSpPr txBox="1"/>
          <p:nvPr/>
        </p:nvSpPr>
        <p:spPr>
          <a:xfrm>
            <a:off x="515938" y="325182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ポスター作成</a:t>
            </a:r>
            <a:endParaRPr kumimoji="1" lang="ja-JP" altLang="en-US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9943085-FD27-E54D-94EA-478398A4CA8E}"/>
              </a:ext>
            </a:extLst>
          </p:cNvPr>
          <p:cNvSpPr txBox="1"/>
          <p:nvPr/>
        </p:nvSpPr>
        <p:spPr>
          <a:xfrm>
            <a:off x="525423" y="391069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カードデザイン・運用案</a:t>
            </a:r>
            <a:endParaRPr kumimoji="1" lang="ja-JP" altLang="en-US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3E47AA8-A4CB-F449-ADAA-A5E5EF06A3CB}"/>
              </a:ext>
            </a:extLst>
          </p:cNvPr>
          <p:cNvSpPr txBox="1"/>
          <p:nvPr/>
        </p:nvSpPr>
        <p:spPr>
          <a:xfrm>
            <a:off x="515938" y="198662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イベント実施日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1902DEB8-A0F4-DF41-95BB-BB723A15C349}"/>
              </a:ext>
            </a:extLst>
          </p:cNvPr>
          <p:cNvSpPr txBox="1"/>
          <p:nvPr/>
        </p:nvSpPr>
        <p:spPr>
          <a:xfrm>
            <a:off x="518073" y="585079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アンケート実施</a:t>
            </a:r>
            <a:endParaRPr kumimoji="1" lang="ja-JP" altLang="en-US"/>
          </a:p>
        </p:txBody>
      </p:sp>
      <p:sp>
        <p:nvSpPr>
          <p:cNvPr id="92" name="円/楕円 91">
            <a:extLst>
              <a:ext uri="{FF2B5EF4-FFF2-40B4-BE49-F238E27FC236}">
                <a16:creationId xmlns:a16="http://schemas.microsoft.com/office/drawing/2014/main" id="{B2B0BC2C-72E7-8841-845A-B7096C8A7AF1}"/>
              </a:ext>
            </a:extLst>
          </p:cNvPr>
          <p:cNvSpPr/>
          <p:nvPr/>
        </p:nvSpPr>
        <p:spPr>
          <a:xfrm>
            <a:off x="8828648" y="2039357"/>
            <a:ext cx="273600" cy="273600"/>
          </a:xfrm>
          <a:prstGeom prst="ellipse">
            <a:avLst/>
          </a:prstGeom>
          <a:solidFill>
            <a:srgbClr val="FFC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/楕円 92">
            <a:extLst>
              <a:ext uri="{FF2B5EF4-FFF2-40B4-BE49-F238E27FC236}">
                <a16:creationId xmlns:a16="http://schemas.microsoft.com/office/drawing/2014/main" id="{A36214AB-D508-8049-8DFC-323C77ABF912}"/>
              </a:ext>
            </a:extLst>
          </p:cNvPr>
          <p:cNvSpPr/>
          <p:nvPr/>
        </p:nvSpPr>
        <p:spPr>
          <a:xfrm>
            <a:off x="9212336" y="2043547"/>
            <a:ext cx="273600" cy="273600"/>
          </a:xfrm>
          <a:prstGeom prst="ellipse">
            <a:avLst/>
          </a:prstGeom>
          <a:solidFill>
            <a:srgbClr val="FFC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>
            <a:extLst>
              <a:ext uri="{FF2B5EF4-FFF2-40B4-BE49-F238E27FC236}">
                <a16:creationId xmlns:a16="http://schemas.microsoft.com/office/drawing/2014/main" id="{7447FC4E-AAD4-224A-8066-5812A9CAEA4D}"/>
              </a:ext>
            </a:extLst>
          </p:cNvPr>
          <p:cNvSpPr/>
          <p:nvPr/>
        </p:nvSpPr>
        <p:spPr>
          <a:xfrm>
            <a:off x="10011543" y="2042772"/>
            <a:ext cx="273600" cy="273600"/>
          </a:xfrm>
          <a:prstGeom prst="ellipse">
            <a:avLst/>
          </a:prstGeom>
          <a:solidFill>
            <a:srgbClr val="FFC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円/楕円 94">
            <a:extLst>
              <a:ext uri="{FF2B5EF4-FFF2-40B4-BE49-F238E27FC236}">
                <a16:creationId xmlns:a16="http://schemas.microsoft.com/office/drawing/2014/main" id="{C3A69E21-F4DD-E240-B2B3-4E9586EF5B5A}"/>
              </a:ext>
            </a:extLst>
          </p:cNvPr>
          <p:cNvSpPr/>
          <p:nvPr/>
        </p:nvSpPr>
        <p:spPr>
          <a:xfrm>
            <a:off x="10947523" y="2041172"/>
            <a:ext cx="273600" cy="273600"/>
          </a:xfrm>
          <a:prstGeom prst="ellipse">
            <a:avLst/>
          </a:prstGeom>
          <a:solidFill>
            <a:srgbClr val="FFC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円/楕円 95">
            <a:extLst>
              <a:ext uri="{FF2B5EF4-FFF2-40B4-BE49-F238E27FC236}">
                <a16:creationId xmlns:a16="http://schemas.microsoft.com/office/drawing/2014/main" id="{EB701CB3-4425-E04C-AF17-A2EEAB801B6E}"/>
              </a:ext>
            </a:extLst>
          </p:cNvPr>
          <p:cNvSpPr/>
          <p:nvPr/>
        </p:nvSpPr>
        <p:spPr>
          <a:xfrm>
            <a:off x="11318146" y="2039727"/>
            <a:ext cx="273600" cy="273600"/>
          </a:xfrm>
          <a:prstGeom prst="ellipse">
            <a:avLst/>
          </a:prstGeom>
          <a:solidFill>
            <a:srgbClr val="FFC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9798954-33E5-FE4E-84DB-32B6445804A1}"/>
              </a:ext>
            </a:extLst>
          </p:cNvPr>
          <p:cNvSpPr txBox="1"/>
          <p:nvPr/>
        </p:nvSpPr>
        <p:spPr>
          <a:xfrm>
            <a:off x="8795369" y="2014481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endParaRPr kumimoji="1" lang="ja-JP" altLang="en-US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49ED9B2-832F-9C45-82C2-E07E63FFF0A3}"/>
              </a:ext>
            </a:extLst>
          </p:cNvPr>
          <p:cNvSpPr txBox="1"/>
          <p:nvPr/>
        </p:nvSpPr>
        <p:spPr>
          <a:xfrm>
            <a:off x="9177417" y="202126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endParaRPr kumimoji="1" lang="ja-JP" altLang="en-US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C8616BAB-5BD0-9248-BF63-55A8C831FE42}"/>
              </a:ext>
            </a:extLst>
          </p:cNvPr>
          <p:cNvSpPr txBox="1"/>
          <p:nvPr/>
        </p:nvSpPr>
        <p:spPr>
          <a:xfrm>
            <a:off x="9990884" y="202564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3</a:t>
            </a:r>
            <a:endParaRPr kumimoji="1" lang="ja-JP" altLang="en-US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096A4321-136E-D34F-9831-1576F1506836}"/>
              </a:ext>
            </a:extLst>
          </p:cNvPr>
          <p:cNvSpPr txBox="1"/>
          <p:nvPr/>
        </p:nvSpPr>
        <p:spPr>
          <a:xfrm>
            <a:off x="10914244" y="2013852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4</a:t>
            </a:r>
            <a:endParaRPr kumimoji="1" lang="ja-JP" altLang="en-US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62FCE04-A9F9-334D-BA49-378652ED4F3E}"/>
              </a:ext>
            </a:extLst>
          </p:cNvPr>
          <p:cNvSpPr txBox="1"/>
          <p:nvPr/>
        </p:nvSpPr>
        <p:spPr>
          <a:xfrm>
            <a:off x="11278966" y="2023789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5</a:t>
            </a:r>
            <a:endParaRPr kumimoji="1" lang="ja-JP" altLang="en-US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03" name="円/楕円 102">
            <a:extLst>
              <a:ext uri="{FF2B5EF4-FFF2-40B4-BE49-F238E27FC236}">
                <a16:creationId xmlns:a16="http://schemas.microsoft.com/office/drawing/2014/main" id="{950C5A9B-1250-3040-A008-93563399502B}"/>
              </a:ext>
            </a:extLst>
          </p:cNvPr>
          <p:cNvSpPr/>
          <p:nvPr/>
        </p:nvSpPr>
        <p:spPr>
          <a:xfrm>
            <a:off x="7656772" y="4606815"/>
            <a:ext cx="277099" cy="277099"/>
          </a:xfrm>
          <a:prstGeom prst="ellipse">
            <a:avLst/>
          </a:prstGeom>
          <a:solidFill>
            <a:srgbClr val="6AC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5B201374-5657-934F-BC3E-85A8ADD95EBC}"/>
              </a:ext>
            </a:extLst>
          </p:cNvPr>
          <p:cNvGrpSpPr/>
          <p:nvPr/>
        </p:nvGrpSpPr>
        <p:grpSpPr>
          <a:xfrm>
            <a:off x="5810141" y="3306043"/>
            <a:ext cx="2893201" cy="277385"/>
            <a:chOff x="427663" y="2721216"/>
            <a:chExt cx="2893201" cy="277385"/>
          </a:xfrm>
          <a:solidFill>
            <a:srgbClr val="6AC5D9"/>
          </a:solidFill>
        </p:grpSpPr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3272113E-055D-6C43-A9BC-2597A3DD1863}"/>
                </a:ext>
              </a:extLst>
            </p:cNvPr>
            <p:cNvSpPr/>
            <p:nvPr/>
          </p:nvSpPr>
          <p:spPr>
            <a:xfrm>
              <a:off x="543696" y="2721501"/>
              <a:ext cx="2638619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>
              <a:extLst>
                <a:ext uri="{FF2B5EF4-FFF2-40B4-BE49-F238E27FC236}">
                  <a16:creationId xmlns:a16="http://schemas.microsoft.com/office/drawing/2014/main" id="{663FAF70-8003-9C4F-BC92-104E6E61941F}"/>
                </a:ext>
              </a:extLst>
            </p:cNvPr>
            <p:cNvSpPr/>
            <p:nvPr/>
          </p:nvSpPr>
          <p:spPr>
            <a:xfrm>
              <a:off x="3043765" y="2721216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>
              <a:extLst>
                <a:ext uri="{FF2B5EF4-FFF2-40B4-BE49-F238E27FC236}">
                  <a16:creationId xmlns:a16="http://schemas.microsoft.com/office/drawing/2014/main" id="{215DAAF4-ACD9-CD41-9C3D-A2E57900F8EC}"/>
                </a:ext>
              </a:extLst>
            </p:cNvPr>
            <p:cNvSpPr/>
            <p:nvPr/>
          </p:nvSpPr>
          <p:spPr>
            <a:xfrm>
              <a:off x="427663" y="2721502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8" name="円/楕円 107">
            <a:extLst>
              <a:ext uri="{FF2B5EF4-FFF2-40B4-BE49-F238E27FC236}">
                <a16:creationId xmlns:a16="http://schemas.microsoft.com/office/drawing/2014/main" id="{33E536A4-A8E4-044B-994B-992E8145C92E}"/>
              </a:ext>
            </a:extLst>
          </p:cNvPr>
          <p:cNvSpPr/>
          <p:nvPr/>
        </p:nvSpPr>
        <p:spPr>
          <a:xfrm>
            <a:off x="8585097" y="5252048"/>
            <a:ext cx="277099" cy="277099"/>
          </a:xfrm>
          <a:prstGeom prst="ellipse">
            <a:avLst/>
          </a:prstGeom>
          <a:solidFill>
            <a:srgbClr val="6AC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7EC683C5-86DE-1447-9EF9-A45C97A7C83A}"/>
              </a:ext>
            </a:extLst>
          </p:cNvPr>
          <p:cNvGrpSpPr/>
          <p:nvPr/>
        </p:nvGrpSpPr>
        <p:grpSpPr>
          <a:xfrm>
            <a:off x="9877524" y="5906388"/>
            <a:ext cx="1714250" cy="277100"/>
            <a:chOff x="427663" y="2721501"/>
            <a:chExt cx="1714250" cy="277100"/>
          </a:xfrm>
          <a:solidFill>
            <a:srgbClr val="6AC5D9"/>
          </a:solidFill>
        </p:grpSpPr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2BB967E1-8B80-5E40-9185-B872A531615F}"/>
                </a:ext>
              </a:extLst>
            </p:cNvPr>
            <p:cNvSpPr/>
            <p:nvPr/>
          </p:nvSpPr>
          <p:spPr>
            <a:xfrm>
              <a:off x="543697" y="2721501"/>
              <a:ext cx="1459666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円/楕円 110">
              <a:extLst>
                <a:ext uri="{FF2B5EF4-FFF2-40B4-BE49-F238E27FC236}">
                  <a16:creationId xmlns:a16="http://schemas.microsoft.com/office/drawing/2014/main" id="{20A701A5-7FA7-714D-BAB1-28C483088C6E}"/>
                </a:ext>
              </a:extLst>
            </p:cNvPr>
            <p:cNvSpPr/>
            <p:nvPr/>
          </p:nvSpPr>
          <p:spPr>
            <a:xfrm>
              <a:off x="1864814" y="2721502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>
              <a:extLst>
                <a:ext uri="{FF2B5EF4-FFF2-40B4-BE49-F238E27FC236}">
                  <a16:creationId xmlns:a16="http://schemas.microsoft.com/office/drawing/2014/main" id="{EF08455A-19FC-344E-8AEA-E831EFC22352}"/>
                </a:ext>
              </a:extLst>
            </p:cNvPr>
            <p:cNvSpPr/>
            <p:nvPr/>
          </p:nvSpPr>
          <p:spPr>
            <a:xfrm>
              <a:off x="427663" y="2721502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4" name="直線コネクタ 123">
            <a:extLst>
              <a:ext uri="{FF2B5EF4-FFF2-40B4-BE49-F238E27FC236}">
                <a16:creationId xmlns:a16="http://schemas.microsoft.com/office/drawing/2014/main" id="{9C876B53-0CAD-7F47-8D80-E4C110CA472A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C20108B0-1CF1-F746-BE7E-4A305268FC5C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815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29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06. </a:t>
            </a:r>
            <a:r>
              <a:rPr kumimoji="1" lang="ja-JP" altLang="en-US" sz="2800" b="1"/>
              <a:t>イベント内容</a:t>
            </a:r>
            <a:endParaRPr kumimoji="1" lang="en-US" altLang="ja-JP" sz="2800" b="1" dirty="0"/>
          </a:p>
        </p:txBody>
      </p:sp>
      <p:pic>
        <p:nvPicPr>
          <p:cNvPr id="7" name="図 6" descr="凧 が含まれている画像&#10;&#10;自動的に生成された説明">
            <a:extLst>
              <a:ext uri="{FF2B5EF4-FFF2-40B4-BE49-F238E27FC236}">
                <a16:creationId xmlns:a16="http://schemas.microsoft.com/office/drawing/2014/main" id="{29D199D5-08E0-184B-A8E6-701046F66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847" y="3563640"/>
            <a:ext cx="1964519" cy="1977572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D3FB9D2-B2D6-A845-8FC6-D63CD9F4B869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D3D2A095-10B7-2949-B0AF-FF3F4F453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128" y="1665288"/>
            <a:ext cx="3245194" cy="45910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6CB41AA-156D-F843-A14F-DDA3A8E3C9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59" y="1665288"/>
            <a:ext cx="3245194" cy="459106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B9A2C9-4C54-D74F-A4AE-EC21F12BD829}"/>
              </a:ext>
            </a:extLst>
          </p:cNvPr>
          <p:cNvSpPr txBox="1"/>
          <p:nvPr/>
        </p:nvSpPr>
        <p:spPr>
          <a:xfrm>
            <a:off x="7730465" y="109891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/>
              <a:t>ポスター制作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CEAFAA-6853-D744-A237-FCDE1F084324}"/>
              </a:ext>
            </a:extLst>
          </p:cNvPr>
          <p:cNvSpPr txBox="1"/>
          <p:nvPr/>
        </p:nvSpPr>
        <p:spPr>
          <a:xfrm>
            <a:off x="1523047" y="115176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/>
              <a:t>ごちそうさまカード</a:t>
            </a:r>
          </a:p>
        </p:txBody>
      </p:sp>
      <p:pic>
        <p:nvPicPr>
          <p:cNvPr id="20" name="図 19" descr="テキスト, 手紙&#10;&#10;自動的に生成された説明">
            <a:extLst>
              <a:ext uri="{FF2B5EF4-FFF2-40B4-BE49-F238E27FC236}">
                <a16:creationId xmlns:a16="http://schemas.microsoft.com/office/drawing/2014/main" id="{68C102C0-B688-484A-B1CC-610376EF6D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76" y="1669100"/>
            <a:ext cx="2105779" cy="197757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529A433-2836-6C4C-ABA3-A114B3DC2A38}"/>
              </a:ext>
            </a:extLst>
          </p:cNvPr>
          <p:cNvSpPr txBox="1"/>
          <p:nvPr/>
        </p:nvSpPr>
        <p:spPr>
          <a:xfrm>
            <a:off x="11770749" y="651145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10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23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Vision</a:t>
            </a:r>
            <a:endParaRPr kumimoji="1" lang="ja-JP" altLang="en-US" sz="28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E9FE0E-17F6-2846-B7FA-575EB6D19BDA}"/>
              </a:ext>
            </a:extLst>
          </p:cNvPr>
          <p:cNvSpPr txBox="1"/>
          <p:nvPr/>
        </p:nvSpPr>
        <p:spPr>
          <a:xfrm>
            <a:off x="2658557" y="1937983"/>
            <a:ext cx="680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A-OTF Ryumin Pr6N L-KL" panose="02020300000000000000" pitchFamily="18" charset="-128"/>
                <a:ea typeface="A-OTF Ryumin Pr6N L-KL" panose="02020300000000000000" pitchFamily="18" charset="-128"/>
              </a:rPr>
              <a:t>「ごちそうさま」</a:t>
            </a:r>
            <a:r>
              <a:rPr kumimoji="1" lang="ja-JP" altLang="en-US" sz="2800">
                <a:latin typeface="+mj-ea"/>
                <a:ea typeface="+mj-ea"/>
              </a:rPr>
              <a:t>が聞こえるまち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140AA33-37E3-C54D-A2C5-A692EAAA9C30}"/>
              </a:ext>
            </a:extLst>
          </p:cNvPr>
          <p:cNvCxnSpPr>
            <a:cxnSpLocks/>
          </p:cNvCxnSpPr>
          <p:nvPr/>
        </p:nvCxnSpPr>
        <p:spPr>
          <a:xfrm flipV="1">
            <a:off x="2595154" y="2645869"/>
            <a:ext cx="6865265" cy="16318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D358078-BEDB-3D48-8B55-601BEC02DE64}"/>
              </a:ext>
            </a:extLst>
          </p:cNvPr>
          <p:cNvSpPr txBox="1"/>
          <p:nvPr/>
        </p:nvSpPr>
        <p:spPr>
          <a:xfrm>
            <a:off x="2316974" y="2986763"/>
            <a:ext cx="7571303" cy="884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/>
              <a:t>ごちそうさまを言うときに料理を作ってくれた人、生産者の顔が浮かぶ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そんな小さな幸せをこのまちに増やしたい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9E46B2-0D50-3042-BEA2-853FFA33C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789" y="3523476"/>
            <a:ext cx="8604250" cy="3334524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EBCFE26-87E2-044B-AD5F-C0495D6B4530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4513499-9762-A94D-A55D-41258DA5CCFC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77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150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Agenda</a:t>
            </a:r>
            <a:endParaRPr kumimoji="1" lang="ja-JP" altLang="en-US" sz="2800" b="1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016BF5-559E-6246-A73F-4B734DD70496}"/>
              </a:ext>
            </a:extLst>
          </p:cNvPr>
          <p:cNvSpPr txBox="1"/>
          <p:nvPr/>
        </p:nvSpPr>
        <p:spPr>
          <a:xfrm>
            <a:off x="893847" y="1477050"/>
            <a:ext cx="4169731" cy="445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b="1" dirty="0"/>
              <a:t>01. </a:t>
            </a:r>
            <a:r>
              <a:rPr lang="ja-JP" altLang="en-US" sz="3200" b="1" dirty="0"/>
              <a:t>背景</a:t>
            </a:r>
            <a:endParaRPr lang="en-US" altLang="ja-JP" sz="3200" b="1" dirty="0"/>
          </a:p>
          <a:p>
            <a:pPr>
              <a:lnSpc>
                <a:spcPct val="150000"/>
              </a:lnSpc>
            </a:pPr>
            <a:r>
              <a:rPr kumimoji="1" lang="en-US" altLang="ja-JP" sz="3200" b="1" dirty="0"/>
              <a:t>02. </a:t>
            </a:r>
            <a:r>
              <a:rPr kumimoji="1" lang="ja-JP" altLang="en-US" sz="3200" b="1" dirty="0"/>
              <a:t>企画概要</a:t>
            </a:r>
            <a:endParaRPr kumimoji="1" lang="en-US" altLang="ja-JP" sz="3200" b="1" dirty="0"/>
          </a:p>
          <a:p>
            <a:pPr>
              <a:lnSpc>
                <a:spcPct val="150000"/>
              </a:lnSpc>
            </a:pPr>
            <a:r>
              <a:rPr lang="en-US" altLang="ja-JP" sz="3200" b="1" dirty="0"/>
              <a:t>03. </a:t>
            </a:r>
            <a:r>
              <a:rPr lang="ja-JP" altLang="en-US" sz="3200" b="1" dirty="0"/>
              <a:t>由木出張所</a:t>
            </a:r>
            <a:endParaRPr lang="en-US" altLang="ja-JP" sz="3200" b="1" dirty="0"/>
          </a:p>
          <a:p>
            <a:pPr>
              <a:lnSpc>
                <a:spcPct val="150000"/>
              </a:lnSpc>
            </a:pPr>
            <a:r>
              <a:rPr kumimoji="1" lang="en-US" altLang="ja-JP" sz="3200" b="1" dirty="0"/>
              <a:t>04. </a:t>
            </a:r>
            <a:r>
              <a:rPr kumimoji="1" lang="ja-JP" altLang="en-US" sz="3200" b="1" dirty="0"/>
              <a:t>プロジェクト概要</a:t>
            </a:r>
            <a:endParaRPr kumimoji="1" lang="en-US" altLang="ja-JP" sz="3200" b="1" dirty="0"/>
          </a:p>
          <a:p>
            <a:pPr>
              <a:lnSpc>
                <a:spcPct val="150000"/>
              </a:lnSpc>
            </a:pPr>
            <a:r>
              <a:rPr lang="en-US" altLang="ja-JP" sz="3200" b="1" dirty="0"/>
              <a:t>05. </a:t>
            </a:r>
            <a:r>
              <a:rPr lang="ja-JP" altLang="en-US" sz="3200" b="1" dirty="0"/>
              <a:t>スケジュール</a:t>
            </a:r>
            <a:endParaRPr lang="en-US" altLang="ja-JP" sz="3200" b="1" dirty="0"/>
          </a:p>
          <a:p>
            <a:pPr>
              <a:lnSpc>
                <a:spcPct val="150000"/>
              </a:lnSpc>
            </a:pPr>
            <a:r>
              <a:rPr kumimoji="1" lang="en-US" altLang="ja-JP" sz="3200" b="1" dirty="0"/>
              <a:t>06. </a:t>
            </a:r>
            <a:r>
              <a:rPr kumimoji="1" lang="ja-JP" altLang="en-US" sz="3200" b="1" dirty="0"/>
              <a:t>イベント内容</a:t>
            </a:r>
            <a:endParaRPr kumimoji="1" lang="en-US" altLang="ja-JP" sz="3200" b="1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A41CE96-7EF5-874E-B3F8-7BFDF0754895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E53B8CF-1FCB-274F-B06E-5A10C07BC26B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96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64133" y="180165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01. </a:t>
            </a:r>
            <a:r>
              <a:rPr lang="ja-JP" altLang="en-US" sz="2800" b="1"/>
              <a:t>背景</a:t>
            </a:r>
            <a:r>
              <a:rPr lang="en-US" altLang="ja-JP" sz="2800" b="1" dirty="0"/>
              <a:t>(1)</a:t>
            </a:r>
            <a:endParaRPr kumimoji="1" lang="ja-JP" altLang="en-US" sz="2800" b="1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769021B-BAE2-F74E-809F-C7E879D62719}"/>
              </a:ext>
            </a:extLst>
          </p:cNvPr>
          <p:cNvSpPr/>
          <p:nvPr/>
        </p:nvSpPr>
        <p:spPr>
          <a:xfrm>
            <a:off x="294071" y="1097891"/>
            <a:ext cx="480670" cy="24112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lvl="1" algn="ctr"/>
            <a:r>
              <a:rPr kumimoji="1" lang="ja-JP" altLang="en-US" spc="300"/>
              <a:t>現状分析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C050A5D-5E46-944F-8852-1A9DE3C1673D}"/>
              </a:ext>
            </a:extLst>
          </p:cNvPr>
          <p:cNvSpPr/>
          <p:nvPr/>
        </p:nvSpPr>
        <p:spPr>
          <a:xfrm>
            <a:off x="290621" y="3965548"/>
            <a:ext cx="480670" cy="23436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lvl="1" algn="ctr"/>
            <a:r>
              <a:rPr kumimoji="1" lang="ja-JP" altLang="en-US" spc="300"/>
              <a:t>現状分析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95B0B9-D81E-E94F-8B42-5CF57E6C79C5}"/>
              </a:ext>
            </a:extLst>
          </p:cNvPr>
          <p:cNvSpPr txBox="1"/>
          <p:nvPr/>
        </p:nvSpPr>
        <p:spPr>
          <a:xfrm>
            <a:off x="290621" y="4352526"/>
            <a:ext cx="480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問題意識</a:t>
            </a:r>
          </a:p>
        </p:txBody>
      </p:sp>
      <p:sp>
        <p:nvSpPr>
          <p:cNvPr id="24" name="三角形 23">
            <a:extLst>
              <a:ext uri="{FF2B5EF4-FFF2-40B4-BE49-F238E27FC236}">
                <a16:creationId xmlns:a16="http://schemas.microsoft.com/office/drawing/2014/main" id="{BD3FDBE2-9598-7845-8469-0296A4D3580E}"/>
              </a:ext>
            </a:extLst>
          </p:cNvPr>
          <p:cNvSpPr/>
          <p:nvPr/>
        </p:nvSpPr>
        <p:spPr>
          <a:xfrm flipV="1">
            <a:off x="384372" y="3655450"/>
            <a:ext cx="263132" cy="22683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4B86F32-3B30-7840-BE76-703C46740A03}"/>
              </a:ext>
            </a:extLst>
          </p:cNvPr>
          <p:cNvSpPr txBox="1"/>
          <p:nvPr/>
        </p:nvSpPr>
        <p:spPr>
          <a:xfrm>
            <a:off x="2514059" y="113640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/>
              <a:t>地域の現状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F69B29F-1EC8-2D47-A799-01D70F6C6860}"/>
              </a:ext>
            </a:extLst>
          </p:cNvPr>
          <p:cNvSpPr txBox="1"/>
          <p:nvPr/>
        </p:nvSpPr>
        <p:spPr>
          <a:xfrm>
            <a:off x="8386654" y="109789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/>
              <a:t>社会的背景</a:t>
            </a:r>
            <a:endParaRPr kumimoji="1" lang="ja-JP" altLang="en-US" sz="2400" b="1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0D8840F-A7B5-224F-B74A-3093410A75DB}"/>
              </a:ext>
            </a:extLst>
          </p:cNvPr>
          <p:cNvSpPr/>
          <p:nvPr/>
        </p:nvSpPr>
        <p:spPr>
          <a:xfrm>
            <a:off x="972273" y="4007024"/>
            <a:ext cx="4932429" cy="230214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lvl="1" algn="ctr"/>
            <a:r>
              <a:rPr kumimoji="1" lang="ja-JP" altLang="en-US" spc="300"/>
              <a:t>現状分析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D9D0C96-B71B-504C-9833-2C5538EF72C8}"/>
              </a:ext>
            </a:extLst>
          </p:cNvPr>
          <p:cNvSpPr/>
          <p:nvPr/>
        </p:nvSpPr>
        <p:spPr>
          <a:xfrm>
            <a:off x="6323106" y="4007024"/>
            <a:ext cx="5654733" cy="230213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lvl="1" algn="ctr"/>
            <a:r>
              <a:rPr kumimoji="1" lang="ja-JP" altLang="en-US" spc="300"/>
              <a:t>現状分析</a:t>
            </a:r>
          </a:p>
        </p:txBody>
      </p:sp>
      <p:sp>
        <p:nvSpPr>
          <p:cNvPr id="38" name="三角形 37">
            <a:extLst>
              <a:ext uri="{FF2B5EF4-FFF2-40B4-BE49-F238E27FC236}">
                <a16:creationId xmlns:a16="http://schemas.microsoft.com/office/drawing/2014/main" id="{108DC656-1E19-4943-90EC-67AB69F8F0D3}"/>
              </a:ext>
            </a:extLst>
          </p:cNvPr>
          <p:cNvSpPr/>
          <p:nvPr/>
        </p:nvSpPr>
        <p:spPr>
          <a:xfrm rot="16200000" flipV="1">
            <a:off x="5982338" y="5023937"/>
            <a:ext cx="263132" cy="22683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1E70C1F-34A9-B344-80B8-6AF1E7C9FA09}"/>
              </a:ext>
            </a:extLst>
          </p:cNvPr>
          <p:cNvSpPr txBox="1"/>
          <p:nvPr/>
        </p:nvSpPr>
        <p:spPr>
          <a:xfrm>
            <a:off x="282078" y="1498001"/>
            <a:ext cx="480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/>
              <a:t>現状分析</a:t>
            </a:r>
            <a:endParaRPr kumimoji="1" lang="ja-JP" altLang="en-US" sz="240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8F422A-D49F-3740-A8FE-5C49B707290C}"/>
              </a:ext>
            </a:extLst>
          </p:cNvPr>
          <p:cNvSpPr txBox="1"/>
          <p:nvPr/>
        </p:nvSpPr>
        <p:spPr>
          <a:xfrm>
            <a:off x="1262083" y="1498222"/>
            <a:ext cx="4573688" cy="189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C00000"/>
                </a:solidFill>
              </a:rPr>
              <a:t>・</a:t>
            </a:r>
            <a:r>
              <a:rPr lang="en-US" altLang="ja-JP" sz="2000" dirty="0">
                <a:solidFill>
                  <a:srgbClr val="C00000"/>
                </a:solidFill>
              </a:rPr>
              <a:t>30</a:t>
            </a:r>
            <a:r>
              <a:rPr lang="ja-JP" altLang="en-US" sz="2000">
                <a:solidFill>
                  <a:srgbClr val="C00000"/>
                </a:solidFill>
              </a:rPr>
              <a:t>年以上前から開催している直売所</a:t>
            </a:r>
          </a:p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C00000"/>
                </a:solidFill>
              </a:rPr>
              <a:t>・農家さんが行っている無人販売所</a:t>
            </a:r>
            <a:endParaRPr lang="en-US" altLang="ja-JP" sz="20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0070C0"/>
                </a:solidFill>
              </a:rPr>
              <a:t>・地域の農家数の減少、後継者不足</a:t>
            </a:r>
          </a:p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0070C0"/>
                </a:solidFill>
              </a:rPr>
              <a:t>・農産物のロスによる廃棄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0400F6-0624-314A-A278-D4BCC84D68E5}"/>
              </a:ext>
            </a:extLst>
          </p:cNvPr>
          <p:cNvSpPr txBox="1"/>
          <p:nvPr/>
        </p:nvSpPr>
        <p:spPr>
          <a:xfrm>
            <a:off x="6942142" y="1547626"/>
            <a:ext cx="4544834" cy="189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C00000"/>
                </a:solidFill>
              </a:rPr>
              <a:t>・体験学習型の食育の高まり</a:t>
            </a:r>
          </a:p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C00000"/>
                </a:solidFill>
              </a:rPr>
              <a:t>・関係人口</a:t>
            </a:r>
            <a:endParaRPr lang="en-US" altLang="ja-JP" sz="20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0070C0"/>
                </a:solidFill>
              </a:rPr>
              <a:t>・由木・永林寺地域が知られていない</a:t>
            </a:r>
          </a:p>
          <a:p>
            <a:pPr>
              <a:lnSpc>
                <a:spcPct val="150000"/>
              </a:lnSpc>
            </a:pPr>
            <a:r>
              <a:rPr lang="ja-JP" altLang="en-US" sz="2000">
                <a:solidFill>
                  <a:srgbClr val="0070C0"/>
                </a:solidFill>
              </a:rPr>
              <a:t>・「ごちそうさま」を言う人の減少</a:t>
            </a:r>
            <a:endParaRPr lang="en-US" altLang="ja-JP" sz="2000" dirty="0">
              <a:solidFill>
                <a:srgbClr val="0070C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24C05F-6B34-1B4D-BBF1-C2E5152A78CF}"/>
              </a:ext>
            </a:extLst>
          </p:cNvPr>
          <p:cNvSpPr txBox="1"/>
          <p:nvPr/>
        </p:nvSpPr>
        <p:spPr>
          <a:xfrm>
            <a:off x="2052394" y="405458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/>
              <a:t>チームの課題意識</a:t>
            </a:r>
            <a:endParaRPr kumimoji="1" lang="ja-JP" altLang="en-US" sz="24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237896-AF59-2043-BD38-228904FE6197}"/>
              </a:ext>
            </a:extLst>
          </p:cNvPr>
          <p:cNvSpPr txBox="1"/>
          <p:nvPr/>
        </p:nvSpPr>
        <p:spPr>
          <a:xfrm>
            <a:off x="1034457" y="4612179"/>
            <a:ext cx="4801314" cy="1894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>
                <a:latin typeface="+mj-ea"/>
                <a:ea typeface="+mj-ea"/>
              </a:rPr>
              <a:t>・地域外との交流の希薄さ</a:t>
            </a:r>
          </a:p>
          <a:p>
            <a:pPr>
              <a:lnSpc>
                <a:spcPct val="150000"/>
              </a:lnSpc>
            </a:pPr>
            <a:r>
              <a:rPr lang="ja-JP" altLang="en-US" sz="2000">
                <a:latin typeface="+mj-ea"/>
                <a:ea typeface="+mj-ea"/>
              </a:rPr>
              <a:t>・地場野菜の観光資源化の重要性</a:t>
            </a:r>
          </a:p>
          <a:p>
            <a:pPr>
              <a:lnSpc>
                <a:spcPct val="150000"/>
              </a:lnSpc>
            </a:pPr>
            <a:r>
              <a:rPr lang="ja-JP" altLang="en-US" sz="2000">
                <a:latin typeface="+mj-ea"/>
                <a:ea typeface="+mj-ea"/>
              </a:rPr>
              <a:t>・地域の魅力が十分に発信されていない</a:t>
            </a:r>
          </a:p>
          <a:p>
            <a:pPr>
              <a:lnSpc>
                <a:spcPct val="150000"/>
              </a:lnSpc>
            </a:pP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190EED7-93C8-8C4D-8213-4D91A4481606}"/>
              </a:ext>
            </a:extLst>
          </p:cNvPr>
          <p:cNvSpPr txBox="1"/>
          <p:nvPr/>
        </p:nvSpPr>
        <p:spPr>
          <a:xfrm>
            <a:off x="8134809" y="405458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/>
              <a:t>地域の将来像</a:t>
            </a:r>
            <a:endParaRPr kumimoji="1" lang="en-US" altLang="ja-JP" sz="2400" b="1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83A711E-D4A9-8F42-9969-AF601859FC90}"/>
              </a:ext>
            </a:extLst>
          </p:cNvPr>
          <p:cNvCxnSpPr/>
          <p:nvPr/>
        </p:nvCxnSpPr>
        <p:spPr>
          <a:xfrm>
            <a:off x="6323106" y="1136404"/>
            <a:ext cx="0" cy="2372762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BBB9237-6405-D545-B46B-3C28A4D918D5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08F5DBF-DAB8-2E47-B2C4-CDBFE0E2BBAD}"/>
              </a:ext>
            </a:extLst>
          </p:cNvPr>
          <p:cNvSpPr txBox="1"/>
          <p:nvPr/>
        </p:nvSpPr>
        <p:spPr>
          <a:xfrm>
            <a:off x="6856722" y="4612179"/>
            <a:ext cx="4339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/>
              <a:t>感謝の気持ちを表す</a:t>
            </a:r>
            <a:endParaRPr kumimoji="1" lang="en-US" altLang="ja-JP" sz="2000" dirty="0"/>
          </a:p>
          <a:p>
            <a:pPr algn="ctr"/>
            <a:r>
              <a:rPr kumimoji="1" lang="ja-JP" altLang="en-US" sz="2000"/>
              <a:t>「</a:t>
            </a:r>
            <a:r>
              <a:rPr kumimoji="1" lang="ja-JP" altLang="en-US" sz="2400" b="1">
                <a:solidFill>
                  <a:srgbClr val="FFCC2A"/>
                </a:solidFill>
              </a:rPr>
              <a:t>ごちそうさま</a:t>
            </a:r>
            <a:r>
              <a:rPr kumimoji="1" lang="ja-JP" altLang="en-US" sz="2000"/>
              <a:t>」であふれる地域</a:t>
            </a:r>
            <a:endParaRPr kumimoji="1" lang="en-US" altLang="ja-JP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97C32AC-8864-A347-A5A1-55FD627640A2}"/>
              </a:ext>
            </a:extLst>
          </p:cNvPr>
          <p:cNvSpPr txBox="1"/>
          <p:nvPr/>
        </p:nvSpPr>
        <p:spPr>
          <a:xfrm>
            <a:off x="6813902" y="5713136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地域の課題が解決され、交流が広がる場所へ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B7D3F2E-DB8C-8C46-A2FE-7837A05F3D47}"/>
              </a:ext>
            </a:extLst>
          </p:cNvPr>
          <p:cNvSpPr txBox="1"/>
          <p:nvPr/>
        </p:nvSpPr>
        <p:spPr>
          <a:xfrm>
            <a:off x="11847443" y="65069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202349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272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02. </a:t>
            </a:r>
            <a:r>
              <a:rPr lang="ja-JP" altLang="en-US" sz="2800" b="1"/>
              <a:t>企画概要</a:t>
            </a:r>
            <a:r>
              <a:rPr lang="en-US" altLang="ja-JP" sz="2800" b="1" dirty="0"/>
              <a:t>(1)</a:t>
            </a:r>
            <a:endParaRPr kumimoji="1" lang="ja-JP" altLang="en-US" sz="2800" b="1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7A61C55-D158-0241-9912-73A30CC8A8E0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D99BF360-C50F-094F-BCD7-BF87FA88B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2" t="29374" b="34299"/>
          <a:stretch/>
        </p:blipFill>
        <p:spPr>
          <a:xfrm>
            <a:off x="5552968" y="2815579"/>
            <a:ext cx="6791276" cy="1907055"/>
          </a:xfrm>
          <a:prstGeom prst="rect">
            <a:avLst/>
          </a:prstGeom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ABB9328-F546-A842-B2AA-E44E90507DD8}"/>
              </a:ext>
            </a:extLst>
          </p:cNvPr>
          <p:cNvCxnSpPr>
            <a:cxnSpLocks/>
          </p:cNvCxnSpPr>
          <p:nvPr/>
        </p:nvCxnSpPr>
        <p:spPr>
          <a:xfrm>
            <a:off x="5292657" y="1185172"/>
            <a:ext cx="0" cy="4971788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D32B7872-6DAE-BB4B-8F5B-2FFCF8831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395" y="1983940"/>
            <a:ext cx="5484559" cy="3875668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472A09A-D82C-A243-8048-0E909F1DBFA7}"/>
              </a:ext>
            </a:extLst>
          </p:cNvPr>
          <p:cNvSpPr txBox="1"/>
          <p:nvPr/>
        </p:nvSpPr>
        <p:spPr>
          <a:xfrm>
            <a:off x="196667" y="1776816"/>
            <a:ext cx="5086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10</a:t>
            </a:r>
            <a:r>
              <a:rPr lang="ja-JP" altLang="en-US" sz="2000"/>
              <a:t>年後の関係人口（ファンタイプ）を作る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A394539-7AF0-EE40-B868-E437FD8C30E9}"/>
              </a:ext>
            </a:extLst>
          </p:cNvPr>
          <p:cNvCxnSpPr>
            <a:cxnSpLocks/>
          </p:cNvCxnSpPr>
          <p:nvPr/>
        </p:nvCxnSpPr>
        <p:spPr>
          <a:xfrm>
            <a:off x="1322263" y="2108066"/>
            <a:ext cx="2930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BCB240F-62A6-2E4C-A83B-19D120DF43C1}"/>
              </a:ext>
            </a:extLst>
          </p:cNvPr>
          <p:cNvSpPr txBox="1"/>
          <p:nvPr/>
        </p:nvSpPr>
        <p:spPr>
          <a:xfrm>
            <a:off x="460489" y="122452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/>
              <a:t>ゴール設計</a:t>
            </a:r>
            <a:endParaRPr kumimoji="1" lang="ja-JP" altLang="en-US" sz="2400" b="1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5B56E79-A0FA-F549-B8F0-BDC22DC01DB9}"/>
              </a:ext>
            </a:extLst>
          </p:cNvPr>
          <p:cNvSpPr/>
          <p:nvPr/>
        </p:nvSpPr>
        <p:spPr>
          <a:xfrm>
            <a:off x="387167" y="1214222"/>
            <a:ext cx="1870194" cy="4441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1DB9F39-1C9B-AF42-A98A-0150DAE11AF3}"/>
              </a:ext>
            </a:extLst>
          </p:cNvPr>
          <p:cNvSpPr txBox="1"/>
          <p:nvPr/>
        </p:nvSpPr>
        <p:spPr>
          <a:xfrm>
            <a:off x="6044876" y="123145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/>
              <a:t>プロジェクト設計</a:t>
            </a:r>
            <a:endParaRPr kumimoji="1" lang="ja-JP" altLang="en-US" sz="2400" b="1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627EF94-0386-D049-8EF2-D1DFD77306BA}"/>
              </a:ext>
            </a:extLst>
          </p:cNvPr>
          <p:cNvSpPr/>
          <p:nvPr/>
        </p:nvSpPr>
        <p:spPr>
          <a:xfrm>
            <a:off x="5971553" y="1221149"/>
            <a:ext cx="2720199" cy="4441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57DE1EA-2295-7D46-BBA9-9D4BFCAC2629}"/>
              </a:ext>
            </a:extLst>
          </p:cNvPr>
          <p:cNvSpPr txBox="1"/>
          <p:nvPr/>
        </p:nvSpPr>
        <p:spPr>
          <a:xfrm>
            <a:off x="8234756" y="1792309"/>
            <a:ext cx="135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根本課題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7C2D65-4F65-334D-BE43-D74BB748F602}"/>
              </a:ext>
            </a:extLst>
          </p:cNvPr>
          <p:cNvSpPr txBox="1"/>
          <p:nvPr/>
        </p:nvSpPr>
        <p:spPr>
          <a:xfrm>
            <a:off x="5269964" y="4722634"/>
            <a:ext cx="36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目指すもの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0ABF852-499D-9E4F-9D3F-C9D71C818E7B}"/>
              </a:ext>
            </a:extLst>
          </p:cNvPr>
          <p:cNvSpPr txBox="1"/>
          <p:nvPr/>
        </p:nvSpPr>
        <p:spPr>
          <a:xfrm>
            <a:off x="5670739" y="466658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野菜・エリア認知</a:t>
            </a:r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012E83A-7A44-AE43-83B3-2297D1044896}"/>
              </a:ext>
            </a:extLst>
          </p:cNvPr>
          <p:cNvSpPr txBox="1"/>
          <p:nvPr/>
        </p:nvSpPr>
        <p:spPr>
          <a:xfrm>
            <a:off x="7658540" y="505323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地域の理解</a:t>
            </a:r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A5018F6-0B0A-E44D-A39A-5A44C0919592}"/>
              </a:ext>
            </a:extLst>
          </p:cNvPr>
          <p:cNvSpPr txBox="1"/>
          <p:nvPr/>
        </p:nvSpPr>
        <p:spPr>
          <a:xfrm>
            <a:off x="9036952" y="534920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地域との共創</a:t>
            </a:r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C5E80AB-320A-1244-AFDD-3E7429872AA9}"/>
              </a:ext>
            </a:extLst>
          </p:cNvPr>
          <p:cNvSpPr txBox="1"/>
          <p:nvPr/>
        </p:nvSpPr>
        <p:spPr>
          <a:xfrm>
            <a:off x="9699010" y="579218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お互いにごちそうさま</a:t>
            </a:r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B39BC02-8C2D-8340-9610-D274BCDCBCAB}"/>
              </a:ext>
            </a:extLst>
          </p:cNvPr>
          <p:cNvSpPr txBox="1"/>
          <p:nvPr/>
        </p:nvSpPr>
        <p:spPr>
          <a:xfrm>
            <a:off x="10777216" y="2350485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/>
              <a:t>一次産業の</a:t>
            </a:r>
            <a:endParaRPr lang="en-US" altLang="ja-JP" sz="1600" dirty="0"/>
          </a:p>
          <a:p>
            <a:pPr algn="ctr"/>
            <a:r>
              <a:rPr lang="ja-JP" altLang="en-US" sz="1600"/>
              <a:t>人材不足</a:t>
            </a:r>
            <a:endParaRPr kumimoji="1" lang="ja-JP" altLang="en-US" sz="160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9DE658-BD5E-3A4E-99EB-D3EFE689308A}"/>
              </a:ext>
            </a:extLst>
          </p:cNvPr>
          <p:cNvSpPr txBox="1"/>
          <p:nvPr/>
        </p:nvSpPr>
        <p:spPr>
          <a:xfrm>
            <a:off x="9093716" y="2375988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/>
              <a:t>地域での</a:t>
            </a:r>
            <a:endParaRPr lang="en-US" altLang="ja-JP" sz="1600" dirty="0"/>
          </a:p>
          <a:p>
            <a:pPr algn="ctr"/>
            <a:r>
              <a:rPr lang="ja-JP" altLang="en-US" sz="1600"/>
              <a:t>拠点がない</a:t>
            </a:r>
            <a:endParaRPr kumimoji="1" lang="ja-JP" altLang="en-US" sz="16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3A3E1D9-B19A-0147-8963-F7806E9CACC7}"/>
              </a:ext>
            </a:extLst>
          </p:cNvPr>
          <p:cNvSpPr txBox="1"/>
          <p:nvPr/>
        </p:nvSpPr>
        <p:spPr>
          <a:xfrm>
            <a:off x="7377762" y="2371687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/>
              <a:t>地域との</a:t>
            </a:r>
            <a:endParaRPr lang="en-US" altLang="ja-JP" sz="1600" dirty="0"/>
          </a:p>
          <a:p>
            <a:pPr algn="ctr"/>
            <a:r>
              <a:rPr lang="ja-JP" altLang="en-US" sz="1600"/>
              <a:t>交流がない</a:t>
            </a:r>
            <a:endParaRPr kumimoji="1" lang="ja-JP" altLang="en-US" sz="160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490A40B-68AC-0F43-B9A0-660994EF292A}"/>
              </a:ext>
            </a:extLst>
          </p:cNvPr>
          <p:cNvSpPr txBox="1"/>
          <p:nvPr/>
        </p:nvSpPr>
        <p:spPr>
          <a:xfrm>
            <a:off x="5355505" y="2375194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/>
              <a:t>由木エリアを</a:t>
            </a:r>
          </a:p>
          <a:p>
            <a:pPr algn="ctr"/>
            <a:r>
              <a:rPr lang="ja-JP" altLang="en-US" sz="1600"/>
              <a:t>知るきっかけがない</a:t>
            </a:r>
            <a:endParaRPr kumimoji="1" lang="ja-JP" altLang="en-US" sz="1600"/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1056063F-0BA5-BF44-80D8-AF39C01A1892}"/>
              </a:ext>
            </a:extLst>
          </p:cNvPr>
          <p:cNvCxnSpPr>
            <a:cxnSpLocks/>
          </p:cNvCxnSpPr>
          <p:nvPr/>
        </p:nvCxnSpPr>
        <p:spPr>
          <a:xfrm>
            <a:off x="7238741" y="2138558"/>
            <a:ext cx="2930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1ED4FCB-77C2-9A41-BC24-3D3C5DEBC6B3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43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272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02. </a:t>
            </a:r>
            <a:r>
              <a:rPr lang="ja-JP" altLang="en-US" sz="2800" b="1"/>
              <a:t>企画概要</a:t>
            </a:r>
            <a:r>
              <a:rPr lang="en-US" altLang="ja-JP" sz="2800" b="1" dirty="0"/>
              <a:t>(2)</a:t>
            </a:r>
            <a:endParaRPr kumimoji="1" lang="ja-JP" altLang="en-US" sz="2800" b="1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2D4706-2C59-A64E-98C1-02119C9FF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159" y="1098912"/>
            <a:ext cx="9704934" cy="5111383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C7A61C55-D158-0241-9912-73A30CC8A8E0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4A2707-D43C-E141-B5FD-CBBF68B43872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00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C500EC6-0E73-AC4C-9843-A76BFD987C44}"/>
              </a:ext>
            </a:extLst>
          </p:cNvPr>
          <p:cNvGrpSpPr/>
          <p:nvPr/>
        </p:nvGrpSpPr>
        <p:grpSpPr>
          <a:xfrm>
            <a:off x="5734900" y="1206144"/>
            <a:ext cx="5780650" cy="834159"/>
            <a:chOff x="-53346" y="2720551"/>
            <a:chExt cx="1926853" cy="278049"/>
          </a:xfrm>
          <a:solidFill>
            <a:srgbClr val="6AC5D9"/>
          </a:solidFill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C55F6FF-00C9-2D40-8E45-D8E9C001A746}"/>
                </a:ext>
              </a:extLst>
            </p:cNvPr>
            <p:cNvSpPr/>
            <p:nvPr/>
          </p:nvSpPr>
          <p:spPr>
            <a:xfrm>
              <a:off x="88706" y="2721501"/>
              <a:ext cx="1659500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708526BE-DA1C-8648-9458-872BC33E198E}"/>
                </a:ext>
              </a:extLst>
            </p:cNvPr>
            <p:cNvSpPr/>
            <p:nvPr/>
          </p:nvSpPr>
          <p:spPr>
            <a:xfrm>
              <a:off x="1596408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826F819C-9893-D84F-B414-0AA34B74FA6B}"/>
                </a:ext>
              </a:extLst>
            </p:cNvPr>
            <p:cNvSpPr/>
            <p:nvPr/>
          </p:nvSpPr>
          <p:spPr>
            <a:xfrm>
              <a:off x="-53346" y="272055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47EB512-2FD6-554A-ABEE-9834913EE291}"/>
              </a:ext>
            </a:extLst>
          </p:cNvPr>
          <p:cNvSpPr txBox="1"/>
          <p:nvPr/>
        </p:nvSpPr>
        <p:spPr>
          <a:xfrm>
            <a:off x="6353056" y="1292739"/>
            <a:ext cx="4594591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640" algn="ctr">
              <a:lnSpc>
                <a:spcPct val="100000"/>
              </a:lnSpc>
              <a:spcBef>
                <a:spcPts val="509"/>
              </a:spcBef>
            </a:pPr>
            <a:r>
              <a:rPr lang="ja-JP" altLang="en-US" spc="125">
                <a:solidFill>
                  <a:srgbClr val="231F20"/>
                </a:solidFill>
                <a:latin typeface="Yu Gothic UI"/>
                <a:cs typeface="Yu Gothic UI"/>
              </a:rPr>
              <a:t>地場野菜や由木エリアの認知</a:t>
            </a:r>
            <a:endParaRPr lang="ja-JP" altLang="en-US">
              <a:latin typeface="Yu Gothic UI"/>
              <a:cs typeface="Yu Gothic UI"/>
            </a:endParaRPr>
          </a:p>
          <a:p>
            <a:pPr marL="40640" algn="ctr">
              <a:lnSpc>
                <a:spcPct val="100000"/>
              </a:lnSpc>
              <a:spcBef>
                <a:spcPts val="420"/>
              </a:spcBef>
            </a:pPr>
            <a:r>
              <a:rPr lang="ja-JP" altLang="en-US" spc="204">
                <a:solidFill>
                  <a:srgbClr val="231F20"/>
                </a:solidFill>
                <a:latin typeface="Yu Gothic UI"/>
                <a:cs typeface="Yu Gothic UI"/>
              </a:rPr>
              <a:t>由木子屋根への参加のきっかけづくり</a:t>
            </a:r>
          </a:p>
          <a:p>
            <a:pPr algn="ctr"/>
            <a:endParaRPr kumimoji="1" lang="ja-JP" altLang="en-US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2DEADF8-84E8-FA41-ADCD-CCF555B990B0}"/>
              </a:ext>
            </a:extLst>
          </p:cNvPr>
          <p:cNvGrpSpPr/>
          <p:nvPr/>
        </p:nvGrpSpPr>
        <p:grpSpPr>
          <a:xfrm>
            <a:off x="5734900" y="2093277"/>
            <a:ext cx="5780650" cy="834159"/>
            <a:chOff x="-53346" y="2720551"/>
            <a:chExt cx="1926853" cy="278049"/>
          </a:xfrm>
          <a:solidFill>
            <a:srgbClr val="FFCC2A"/>
          </a:solidFill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44BA7BB0-D1C2-C340-8345-10373D039B8A}"/>
                </a:ext>
              </a:extLst>
            </p:cNvPr>
            <p:cNvSpPr/>
            <p:nvPr/>
          </p:nvSpPr>
          <p:spPr>
            <a:xfrm>
              <a:off x="88706" y="2721501"/>
              <a:ext cx="1659500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>
              <a:extLst>
                <a:ext uri="{FF2B5EF4-FFF2-40B4-BE49-F238E27FC236}">
                  <a16:creationId xmlns:a16="http://schemas.microsoft.com/office/drawing/2014/main" id="{F06C117A-B410-FD40-9ABD-7898EA334511}"/>
                </a:ext>
              </a:extLst>
            </p:cNvPr>
            <p:cNvSpPr/>
            <p:nvPr/>
          </p:nvSpPr>
          <p:spPr>
            <a:xfrm>
              <a:off x="1596408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/楕円 56">
              <a:extLst>
                <a:ext uri="{FF2B5EF4-FFF2-40B4-BE49-F238E27FC236}">
                  <a16:creationId xmlns:a16="http://schemas.microsoft.com/office/drawing/2014/main" id="{482DCB7A-D479-0B4B-851A-C6F89DC5D635}"/>
                </a:ext>
              </a:extLst>
            </p:cNvPr>
            <p:cNvSpPr/>
            <p:nvPr/>
          </p:nvSpPr>
          <p:spPr>
            <a:xfrm>
              <a:off x="-53346" y="272055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972EDC52-EB74-D843-9D7A-C5C3EFB5D9BB}"/>
              </a:ext>
            </a:extLst>
          </p:cNvPr>
          <p:cNvGrpSpPr/>
          <p:nvPr/>
        </p:nvGrpSpPr>
        <p:grpSpPr>
          <a:xfrm>
            <a:off x="5760027" y="3013736"/>
            <a:ext cx="5780650" cy="834159"/>
            <a:chOff x="-53346" y="2720551"/>
            <a:chExt cx="1926853" cy="278049"/>
          </a:xfrm>
          <a:solidFill>
            <a:srgbClr val="DF9CBB"/>
          </a:solidFill>
        </p:grpSpPr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E6857B80-45C9-7A4F-869E-1881CC82C0DD}"/>
                </a:ext>
              </a:extLst>
            </p:cNvPr>
            <p:cNvSpPr/>
            <p:nvPr/>
          </p:nvSpPr>
          <p:spPr>
            <a:xfrm>
              <a:off x="88706" y="2721501"/>
              <a:ext cx="1659500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>
              <a:extLst>
                <a:ext uri="{FF2B5EF4-FFF2-40B4-BE49-F238E27FC236}">
                  <a16:creationId xmlns:a16="http://schemas.microsoft.com/office/drawing/2014/main" id="{0F8E09DC-8622-4A46-9228-FB3D89A48FE3}"/>
                </a:ext>
              </a:extLst>
            </p:cNvPr>
            <p:cNvSpPr/>
            <p:nvPr/>
          </p:nvSpPr>
          <p:spPr>
            <a:xfrm>
              <a:off x="1596408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>
              <a:extLst>
                <a:ext uri="{FF2B5EF4-FFF2-40B4-BE49-F238E27FC236}">
                  <a16:creationId xmlns:a16="http://schemas.microsoft.com/office/drawing/2014/main" id="{D898961D-3D38-9D42-BD72-146A7CC3DBCE}"/>
                </a:ext>
              </a:extLst>
            </p:cNvPr>
            <p:cNvSpPr/>
            <p:nvPr/>
          </p:nvSpPr>
          <p:spPr>
            <a:xfrm>
              <a:off x="-53346" y="272055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03. </a:t>
            </a:r>
            <a:r>
              <a:rPr kumimoji="1" lang="ja-JP" altLang="en-US" sz="2800" b="1"/>
              <a:t>由木出張所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B80F59-02D4-344B-9CA0-E13CE36ED817}"/>
              </a:ext>
            </a:extLst>
          </p:cNvPr>
          <p:cNvSpPr/>
          <p:nvPr/>
        </p:nvSpPr>
        <p:spPr>
          <a:xfrm>
            <a:off x="138389" y="5236319"/>
            <a:ext cx="4570482" cy="108859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lvl="1" algn="ctr"/>
            <a:r>
              <a:rPr kumimoji="1" lang="ja-JP" altLang="en-US" spc="300"/>
              <a:t>現状分析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829737E-4BF5-7042-AB53-051F67C8F959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ject 218">
            <a:extLst>
              <a:ext uri="{FF2B5EF4-FFF2-40B4-BE49-F238E27FC236}">
                <a16:creationId xmlns:a16="http://schemas.microsoft.com/office/drawing/2014/main" id="{9C5C37BF-F7D4-EE47-9DCF-7609C0DDAED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2067" y="1245671"/>
            <a:ext cx="711374" cy="725180"/>
          </a:xfrm>
          <a:prstGeom prst="rect">
            <a:avLst/>
          </a:prstGeom>
        </p:spPr>
      </p:pic>
      <p:pic>
        <p:nvPicPr>
          <p:cNvPr id="17" name="object 219">
            <a:extLst>
              <a:ext uri="{FF2B5EF4-FFF2-40B4-BE49-F238E27FC236}">
                <a16:creationId xmlns:a16="http://schemas.microsoft.com/office/drawing/2014/main" id="{0559BF05-3435-C946-840A-0963ABE3132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726" y="2127340"/>
            <a:ext cx="848056" cy="66822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2CD1258-950E-9743-B0A9-083D0A426087}"/>
              </a:ext>
            </a:extLst>
          </p:cNvPr>
          <p:cNvSpPr txBox="1"/>
          <p:nvPr/>
        </p:nvSpPr>
        <p:spPr>
          <a:xfrm>
            <a:off x="5957427" y="2213068"/>
            <a:ext cx="5436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ja-JP" altLang="en-US" spc="150">
                <a:solidFill>
                  <a:srgbClr val="231F20"/>
                </a:solidFill>
                <a:latin typeface="+mn-ea"/>
                <a:cs typeface="Yu Gothic UI"/>
              </a:rPr>
              <a:t>人目が多い場所に設置することで、万引き対策</a:t>
            </a:r>
            <a:br>
              <a:rPr kumimoji="0" lang="ja-JP" altLang="en-US" spc="150">
                <a:solidFill>
                  <a:srgbClr val="231F20"/>
                </a:solidFill>
                <a:latin typeface="+mn-ea"/>
                <a:cs typeface="Yu Gothic UI"/>
              </a:rPr>
            </a:br>
            <a:r>
              <a:rPr kumimoji="0" lang="ja-JP" altLang="en-US" spc="150">
                <a:solidFill>
                  <a:srgbClr val="231F20"/>
                </a:solidFill>
                <a:latin typeface="+mn-ea"/>
                <a:cs typeface="Yu Gothic UI"/>
              </a:rPr>
              <a:t> </a:t>
            </a:r>
            <a:r>
              <a:rPr kumimoji="0" lang="ja-JP" altLang="en-US" spc="185">
                <a:solidFill>
                  <a:srgbClr val="231F20"/>
                </a:solidFill>
                <a:latin typeface="+mn-ea"/>
                <a:cs typeface="Yu Gothic UI"/>
              </a:rPr>
              <a:t>野菜</a:t>
            </a:r>
            <a:r>
              <a:rPr kumimoji="0" lang="ja-JP" altLang="en-US" spc="150">
                <a:solidFill>
                  <a:srgbClr val="231F20"/>
                </a:solidFill>
                <a:latin typeface="+mn-ea"/>
                <a:cs typeface="Yu Gothic UI"/>
              </a:rPr>
              <a:t>の</a:t>
            </a:r>
            <a:r>
              <a:rPr kumimoji="0" lang="ja-JP" altLang="en-US" spc="130">
                <a:solidFill>
                  <a:srgbClr val="231F20"/>
                </a:solidFill>
                <a:latin typeface="+mn-ea"/>
                <a:cs typeface="Yu Gothic UI"/>
              </a:rPr>
              <a:t>ロ</a:t>
            </a:r>
            <a:r>
              <a:rPr kumimoji="0" lang="ja-JP" altLang="en-US" spc="140">
                <a:solidFill>
                  <a:srgbClr val="231F20"/>
                </a:solidFill>
                <a:latin typeface="+mn-ea"/>
                <a:cs typeface="Yu Gothic UI"/>
              </a:rPr>
              <a:t>ス</a:t>
            </a:r>
            <a:r>
              <a:rPr kumimoji="0" lang="ja-JP" altLang="en-US" spc="150">
                <a:solidFill>
                  <a:srgbClr val="231F20"/>
                </a:solidFill>
                <a:latin typeface="+mn-ea"/>
                <a:cs typeface="Yu Gothic UI"/>
              </a:rPr>
              <a:t>の</a:t>
            </a:r>
            <a:r>
              <a:rPr kumimoji="0" lang="ja-JP" altLang="en-US" spc="185">
                <a:solidFill>
                  <a:srgbClr val="231F20"/>
                </a:solidFill>
                <a:latin typeface="+mn-ea"/>
                <a:cs typeface="Yu Gothic UI"/>
              </a:rPr>
              <a:t>削減</a:t>
            </a:r>
            <a:r>
              <a:rPr kumimoji="0" lang="ja-JP" altLang="en-US" spc="120">
                <a:solidFill>
                  <a:srgbClr val="231F20"/>
                </a:solidFill>
                <a:latin typeface="+mn-ea"/>
                <a:cs typeface="Yu Gothic UI"/>
              </a:rPr>
              <a:t>。</a:t>
            </a:r>
            <a:r>
              <a:rPr kumimoji="0" lang="ja-JP" altLang="en-US" spc="185">
                <a:solidFill>
                  <a:srgbClr val="231F20"/>
                </a:solidFill>
                <a:latin typeface="+mn-ea"/>
                <a:cs typeface="Yu Gothic UI"/>
              </a:rPr>
              <a:t>新</a:t>
            </a:r>
            <a:r>
              <a:rPr kumimoji="0" lang="ja-JP" altLang="en-US" spc="145">
                <a:solidFill>
                  <a:srgbClr val="231F20"/>
                </a:solidFill>
                <a:latin typeface="+mn-ea"/>
                <a:cs typeface="Yu Gothic UI"/>
              </a:rPr>
              <a:t>た</a:t>
            </a:r>
            <a:r>
              <a:rPr kumimoji="0" lang="ja-JP" altLang="en-US" spc="155">
                <a:solidFill>
                  <a:srgbClr val="231F20"/>
                </a:solidFill>
                <a:latin typeface="+mn-ea"/>
                <a:cs typeface="Yu Gothic UI"/>
              </a:rPr>
              <a:t>な</a:t>
            </a:r>
            <a:r>
              <a:rPr kumimoji="0" lang="ja-JP" altLang="en-US" spc="185">
                <a:solidFill>
                  <a:srgbClr val="231F20"/>
                </a:solidFill>
                <a:latin typeface="+mn-ea"/>
                <a:cs typeface="Yu Gothic UI"/>
              </a:rPr>
              <a:t>販路</a:t>
            </a:r>
            <a:endParaRPr kumimoji="0" lang="ja-JP" altLang="en-US">
              <a:solidFill>
                <a:prstClr val="black"/>
              </a:solidFill>
              <a:latin typeface="+mn-ea"/>
              <a:cs typeface="Yu Gothic UI"/>
            </a:endParaRPr>
          </a:p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B643550-49F6-9345-B0A1-CE4BFDD855DC}"/>
              </a:ext>
            </a:extLst>
          </p:cNvPr>
          <p:cNvSpPr txBox="1"/>
          <p:nvPr/>
        </p:nvSpPr>
        <p:spPr>
          <a:xfrm>
            <a:off x="6173187" y="3107242"/>
            <a:ext cx="4997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0" lang="ja-JP" altLang="en-US" spc="185">
                <a:solidFill>
                  <a:srgbClr val="231F20"/>
                </a:solidFill>
                <a:latin typeface="+mn-ea"/>
                <a:cs typeface="Yu Gothic UI"/>
              </a:rPr>
              <a:t>観光客の新鮮な野菜を「食べたい！」と </a:t>
            </a:r>
            <a:br>
              <a:rPr kumimoji="0" lang="ja-JP" altLang="en-US" spc="185">
                <a:solidFill>
                  <a:srgbClr val="231F20"/>
                </a:solidFill>
                <a:latin typeface="+mn-ea"/>
                <a:cs typeface="Yu Gothic UI"/>
              </a:rPr>
            </a:br>
            <a:r>
              <a:rPr kumimoji="0" lang="ja-JP" altLang="en-US" spc="285">
                <a:solidFill>
                  <a:srgbClr val="231F20"/>
                </a:solidFill>
                <a:latin typeface="+mn-ea"/>
                <a:cs typeface="Yu Gothic UI"/>
              </a:rPr>
              <a:t>農家さんの「食べてほしい！」をつなぐ</a:t>
            </a:r>
            <a:endParaRPr kumimoji="0" lang="ja-JP" altLang="en-US">
              <a:solidFill>
                <a:prstClr val="black"/>
              </a:solidFill>
              <a:latin typeface="+mn-ea"/>
              <a:cs typeface="Yu Gothic UI"/>
            </a:endParaRPr>
          </a:p>
          <a:p>
            <a:pPr algn="ctr"/>
            <a:endParaRPr kumimoji="1" lang="ja-JP" altLang="en-US" b="1"/>
          </a:p>
        </p:txBody>
      </p:sp>
      <p:pic>
        <p:nvPicPr>
          <p:cNvPr id="64" name="object 222">
            <a:extLst>
              <a:ext uri="{FF2B5EF4-FFF2-40B4-BE49-F238E27FC236}">
                <a16:creationId xmlns:a16="http://schemas.microsoft.com/office/drawing/2014/main" id="{B978DFA7-2B8D-0649-AD0D-6022F682188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697" y="3001846"/>
            <a:ext cx="708848" cy="760086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11036C3E-3F75-1E4B-904E-E1D65224A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26" y="1206144"/>
            <a:ext cx="3918074" cy="3920693"/>
          </a:xfrm>
          <a:prstGeom prst="rect">
            <a:avLst/>
          </a:prstGeom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3362838B-E5C6-2047-A59E-BEC52A125136}"/>
              </a:ext>
            </a:extLst>
          </p:cNvPr>
          <p:cNvSpPr txBox="1"/>
          <p:nvPr/>
        </p:nvSpPr>
        <p:spPr>
          <a:xfrm>
            <a:off x="162303" y="5370624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場所：三井アウトレットパーク多摩南大沢</a:t>
            </a:r>
            <a:endParaRPr lang="en-US" altLang="ja-JP" dirty="0"/>
          </a:p>
          <a:p>
            <a:r>
              <a:rPr kumimoji="1" lang="ja-JP" altLang="en-US"/>
              <a:t>ターゲット：アウトレット来場者</a:t>
            </a:r>
            <a:endParaRPr kumimoji="1" lang="en-US" altLang="ja-JP" dirty="0"/>
          </a:p>
          <a:p>
            <a:r>
              <a:rPr lang="ja-JP" altLang="en-US"/>
              <a:t>　　　　　　近隣住民</a:t>
            </a:r>
            <a:endParaRPr kumimoji="1" lang="ja-JP" altLang="en-US"/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EBAE29B3-6AB5-E34F-A1F0-A919D8FCC5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7" t="32720" r="20147" b="36150"/>
          <a:stretch/>
        </p:blipFill>
        <p:spPr>
          <a:xfrm>
            <a:off x="4794697" y="4023998"/>
            <a:ext cx="6952160" cy="2134901"/>
          </a:xfrm>
          <a:prstGeom prst="rect">
            <a:avLst/>
          </a:prstGeom>
        </p:spPr>
      </p:pic>
      <p:pic>
        <p:nvPicPr>
          <p:cNvPr id="71" name="図 70" descr="凧 が含まれている画像&#10;&#10;自動的に生成された説明">
            <a:extLst>
              <a:ext uri="{FF2B5EF4-FFF2-40B4-BE49-F238E27FC236}">
                <a16:creationId xmlns:a16="http://schemas.microsoft.com/office/drawing/2014/main" id="{7F72E224-0DBE-2842-A0A6-DC450653FF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5208">
            <a:off x="10576648" y="4993872"/>
            <a:ext cx="1176239" cy="1184055"/>
          </a:xfrm>
          <a:prstGeom prst="rect">
            <a:avLst/>
          </a:prstGeom>
        </p:spPr>
      </p:pic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D925C6D-BEDB-0E47-BCCB-C539A151A37B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30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Vision</a:t>
            </a:r>
            <a:endParaRPr kumimoji="1" lang="ja-JP" altLang="en-US" sz="2800" b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E9FE0E-17F6-2846-B7FA-575EB6D19BDA}"/>
              </a:ext>
            </a:extLst>
          </p:cNvPr>
          <p:cNvSpPr txBox="1"/>
          <p:nvPr/>
        </p:nvSpPr>
        <p:spPr>
          <a:xfrm>
            <a:off x="2658557" y="1937983"/>
            <a:ext cx="680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latin typeface="A-OTF Ryumin Pr6N L-KL" panose="02020300000000000000" pitchFamily="18" charset="-128"/>
                <a:ea typeface="A-OTF Ryumin Pr6N L-KL" panose="02020300000000000000" pitchFamily="18" charset="-128"/>
              </a:rPr>
              <a:t>「ごちそうさま」</a:t>
            </a:r>
            <a:r>
              <a:rPr kumimoji="1" lang="ja-JP" altLang="en-US" sz="2800">
                <a:latin typeface="+mj-ea"/>
                <a:ea typeface="+mj-ea"/>
              </a:rPr>
              <a:t>が聞こえるまち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140AA33-37E3-C54D-A2C5-A692EAAA9C30}"/>
              </a:ext>
            </a:extLst>
          </p:cNvPr>
          <p:cNvCxnSpPr>
            <a:cxnSpLocks/>
          </p:cNvCxnSpPr>
          <p:nvPr/>
        </p:nvCxnSpPr>
        <p:spPr>
          <a:xfrm flipV="1">
            <a:off x="2595154" y="2645869"/>
            <a:ext cx="6865265" cy="16318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D358078-BEDB-3D48-8B55-601BEC02DE64}"/>
              </a:ext>
            </a:extLst>
          </p:cNvPr>
          <p:cNvSpPr txBox="1"/>
          <p:nvPr/>
        </p:nvSpPr>
        <p:spPr>
          <a:xfrm>
            <a:off x="2316974" y="2986763"/>
            <a:ext cx="7571303" cy="884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/>
              <a:t>ごちそうさまを言うときに料理を作ってくれた人、生産者の顔が浮かぶ</a:t>
            </a:r>
          </a:p>
          <a:p>
            <a:pPr algn="ctr">
              <a:lnSpc>
                <a:spcPct val="150000"/>
              </a:lnSpc>
            </a:pPr>
            <a:r>
              <a:rPr lang="ja-JP" altLang="en-US"/>
              <a:t>そんな小さな幸せをこのまちに増やしたい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9E46B2-0D50-3042-BEA2-853FFA33C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789" y="3523476"/>
            <a:ext cx="8604250" cy="3334524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EBCFE26-87E2-044B-AD5F-C0495D6B4530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C98D528-0B4D-6747-9653-DD56EEECECA2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27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AB4C840-B2AB-AB44-B15B-4791C2664973}"/>
              </a:ext>
            </a:extLst>
          </p:cNvPr>
          <p:cNvCxnSpPr/>
          <p:nvPr/>
        </p:nvCxnSpPr>
        <p:spPr>
          <a:xfrm>
            <a:off x="344557" y="90114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E46C2B0-ACAE-6248-AF1C-68427F5BCABA}"/>
              </a:ext>
            </a:extLst>
          </p:cNvPr>
          <p:cNvSpPr/>
          <p:nvPr/>
        </p:nvSpPr>
        <p:spPr>
          <a:xfrm>
            <a:off x="684357" y="167054"/>
            <a:ext cx="45719" cy="53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0DE32D-B9DC-8B4F-BE49-4143927427E8}"/>
              </a:ext>
            </a:extLst>
          </p:cNvPr>
          <p:cNvSpPr txBox="1"/>
          <p:nvPr/>
        </p:nvSpPr>
        <p:spPr>
          <a:xfrm>
            <a:off x="893847" y="180165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04. </a:t>
            </a:r>
            <a:r>
              <a:rPr kumimoji="1" lang="ja-JP" altLang="en-US" sz="2800" b="1"/>
              <a:t>実施概要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9FAFE1-DF43-F440-8D92-CE0E55645FFC}"/>
              </a:ext>
            </a:extLst>
          </p:cNvPr>
          <p:cNvSpPr txBox="1"/>
          <p:nvPr/>
        </p:nvSpPr>
        <p:spPr>
          <a:xfrm>
            <a:off x="1772746" y="26035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写真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DE32C57-C208-5E46-87B7-7022942A99BC}"/>
              </a:ext>
            </a:extLst>
          </p:cNvPr>
          <p:cNvCxnSpPr/>
          <p:nvPr/>
        </p:nvCxnSpPr>
        <p:spPr>
          <a:xfrm>
            <a:off x="344557" y="6506928"/>
            <a:ext cx="11516139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座る, テーブル, 本, 暮らし が含まれている画像&#10;&#10;自動的に生成された説明">
            <a:extLst>
              <a:ext uri="{FF2B5EF4-FFF2-40B4-BE49-F238E27FC236}">
                <a16:creationId xmlns:a16="http://schemas.microsoft.com/office/drawing/2014/main" id="{72CEE324-71DF-BD40-AA73-9C692D7E0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26" y="1331032"/>
            <a:ext cx="3777888" cy="328365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E0396BD-76ED-EA4C-AE0A-75DB812976C1}"/>
              </a:ext>
            </a:extLst>
          </p:cNvPr>
          <p:cNvSpPr txBox="1"/>
          <p:nvPr/>
        </p:nvSpPr>
        <p:spPr>
          <a:xfrm>
            <a:off x="121555" y="4931119"/>
            <a:ext cx="4014240" cy="1715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/>
              <a:t>日程：</a:t>
            </a:r>
            <a:r>
              <a:rPr lang="en-US" altLang="ja-JP" dirty="0"/>
              <a:t>11</a:t>
            </a:r>
            <a:r>
              <a:rPr lang="ja-JP" altLang="ja-JP"/>
              <a:t>月</a:t>
            </a:r>
            <a:r>
              <a:rPr lang="en-US" altLang="ja-JP" dirty="0"/>
              <a:t>11/13/18/25/27</a:t>
            </a:r>
            <a:r>
              <a:rPr lang="ja-JP" altLang="ja-JP"/>
              <a:t> 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lang="ja-JP" altLang="en-US"/>
              <a:t>時間：</a:t>
            </a:r>
            <a:r>
              <a:rPr lang="en-US" altLang="ja-JP" dirty="0"/>
              <a:t>10:00</a:t>
            </a:r>
            <a:r>
              <a:rPr lang="ja-JP" altLang="ja-JP"/>
              <a:t>～</a:t>
            </a:r>
            <a:r>
              <a:rPr lang="en-US" altLang="ja-JP" dirty="0"/>
              <a:t>20:00</a:t>
            </a:r>
            <a:r>
              <a:rPr lang="ja-JP" altLang="ja-JP"/>
              <a:t> </a:t>
            </a:r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lang="ja-JP" altLang="en-US"/>
              <a:t>場所：</a:t>
            </a:r>
            <a:r>
              <a:rPr lang="en-US" altLang="ja-JP" dirty="0"/>
              <a:t>MOP</a:t>
            </a:r>
            <a:r>
              <a:rPr lang="ja-JP" altLang="ja-JP"/>
              <a:t>多摩南大沢内　特設会場 </a:t>
            </a:r>
            <a:endParaRPr lang="en-US" altLang="ja-JP" dirty="0"/>
          </a:p>
          <a:p>
            <a:pPr>
              <a:lnSpc>
                <a:spcPct val="150000"/>
              </a:lnSpc>
            </a:pPr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507E3DC-6CFE-F14E-8340-E7EC30542FD6}"/>
              </a:ext>
            </a:extLst>
          </p:cNvPr>
          <p:cNvGrpSpPr/>
          <p:nvPr/>
        </p:nvGrpSpPr>
        <p:grpSpPr>
          <a:xfrm>
            <a:off x="4127748" y="1750785"/>
            <a:ext cx="4196355" cy="839025"/>
            <a:chOff x="474744" y="2718929"/>
            <a:chExt cx="1398763" cy="279671"/>
          </a:xfrm>
          <a:solidFill>
            <a:srgbClr val="FFCC2A"/>
          </a:solidFill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B71F85E-FC4E-BA42-B1D6-AE05D0156FA4}"/>
                </a:ext>
              </a:extLst>
            </p:cNvPr>
            <p:cNvSpPr/>
            <p:nvPr/>
          </p:nvSpPr>
          <p:spPr>
            <a:xfrm>
              <a:off x="600045" y="2721501"/>
              <a:ext cx="1148161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3F729D50-26D0-5A49-AE18-45E3BAD15964}"/>
                </a:ext>
              </a:extLst>
            </p:cNvPr>
            <p:cNvSpPr/>
            <p:nvPr/>
          </p:nvSpPr>
          <p:spPr>
            <a:xfrm>
              <a:off x="1596408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415FA00D-F67F-9349-9D2C-80E50929005B}"/>
                </a:ext>
              </a:extLst>
            </p:cNvPr>
            <p:cNvSpPr/>
            <p:nvPr/>
          </p:nvSpPr>
          <p:spPr>
            <a:xfrm>
              <a:off x="474744" y="2718929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4842C46-580C-374F-8CAF-1FB87ACD5D2C}"/>
              </a:ext>
            </a:extLst>
          </p:cNvPr>
          <p:cNvSpPr txBox="1"/>
          <p:nvPr/>
        </p:nvSpPr>
        <p:spPr>
          <a:xfrm>
            <a:off x="11847443" y="65069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0C7D78E-3FC6-CA49-8044-FB7FCE46CA3E}"/>
              </a:ext>
            </a:extLst>
          </p:cNvPr>
          <p:cNvSpPr txBox="1"/>
          <p:nvPr/>
        </p:nvSpPr>
        <p:spPr>
          <a:xfrm>
            <a:off x="4555419" y="2022173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野菜のおいしさを知ってもらう</a:t>
            </a:r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B38FBB99-2B0E-CB48-A099-9DCE016C1776}"/>
              </a:ext>
            </a:extLst>
          </p:cNvPr>
          <p:cNvGrpSpPr/>
          <p:nvPr/>
        </p:nvGrpSpPr>
        <p:grpSpPr>
          <a:xfrm>
            <a:off x="4127747" y="2718854"/>
            <a:ext cx="4196355" cy="839025"/>
            <a:chOff x="474744" y="2718929"/>
            <a:chExt cx="1398763" cy="279671"/>
          </a:xfrm>
          <a:solidFill>
            <a:srgbClr val="FFCC2A"/>
          </a:solidFill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02F623C2-89E1-CC43-BD85-9BC1CC54F700}"/>
                </a:ext>
              </a:extLst>
            </p:cNvPr>
            <p:cNvSpPr/>
            <p:nvPr/>
          </p:nvSpPr>
          <p:spPr>
            <a:xfrm>
              <a:off x="600045" y="2721501"/>
              <a:ext cx="1148161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3266E5FB-57CD-0441-A03E-C67429603A0E}"/>
                </a:ext>
              </a:extLst>
            </p:cNvPr>
            <p:cNvSpPr/>
            <p:nvPr/>
          </p:nvSpPr>
          <p:spPr>
            <a:xfrm>
              <a:off x="1596408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98E72BA0-0961-BB4B-9B60-D4D25A91CD1F}"/>
                </a:ext>
              </a:extLst>
            </p:cNvPr>
            <p:cNvSpPr/>
            <p:nvPr/>
          </p:nvSpPr>
          <p:spPr>
            <a:xfrm>
              <a:off x="474744" y="2718929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8FA70DD9-29D2-9A42-9E3D-DF62D3E8CB7E}"/>
              </a:ext>
            </a:extLst>
          </p:cNvPr>
          <p:cNvGrpSpPr/>
          <p:nvPr/>
        </p:nvGrpSpPr>
        <p:grpSpPr>
          <a:xfrm>
            <a:off x="4135795" y="3673282"/>
            <a:ext cx="4196355" cy="839025"/>
            <a:chOff x="474744" y="2718929"/>
            <a:chExt cx="1398763" cy="279671"/>
          </a:xfrm>
          <a:solidFill>
            <a:srgbClr val="FFCC2A"/>
          </a:solidFill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CBD16615-BA76-4142-9D6D-B97476089D99}"/>
                </a:ext>
              </a:extLst>
            </p:cNvPr>
            <p:cNvSpPr/>
            <p:nvPr/>
          </p:nvSpPr>
          <p:spPr>
            <a:xfrm>
              <a:off x="600045" y="2721501"/>
              <a:ext cx="1148161" cy="2770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A9093F5E-A4D0-EE45-A51F-A039B9858D8F}"/>
                </a:ext>
              </a:extLst>
            </p:cNvPr>
            <p:cNvSpPr/>
            <p:nvPr/>
          </p:nvSpPr>
          <p:spPr>
            <a:xfrm>
              <a:off x="1596408" y="2721501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>
              <a:extLst>
                <a:ext uri="{FF2B5EF4-FFF2-40B4-BE49-F238E27FC236}">
                  <a16:creationId xmlns:a16="http://schemas.microsoft.com/office/drawing/2014/main" id="{2415A3D9-1B62-BA42-BCC4-72920D6EC8C3}"/>
                </a:ext>
              </a:extLst>
            </p:cNvPr>
            <p:cNvSpPr/>
            <p:nvPr/>
          </p:nvSpPr>
          <p:spPr>
            <a:xfrm>
              <a:off x="474744" y="2718929"/>
              <a:ext cx="277099" cy="2770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D9EB565-3148-B34E-93E7-897EAA39F547}"/>
              </a:ext>
            </a:extLst>
          </p:cNvPr>
          <p:cNvSpPr txBox="1"/>
          <p:nvPr/>
        </p:nvSpPr>
        <p:spPr>
          <a:xfrm>
            <a:off x="5102893" y="2853482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無人直売所の存在を</a:t>
            </a:r>
            <a:endParaRPr kumimoji="1" lang="en-US" altLang="ja-JP" dirty="0"/>
          </a:p>
          <a:p>
            <a:pPr algn="ctr"/>
            <a:r>
              <a:rPr lang="ja-JP" altLang="en-US"/>
              <a:t>知ってもらう</a:t>
            </a:r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FA96C2B-5D82-BB49-88F2-320B9D1F2206}"/>
              </a:ext>
            </a:extLst>
          </p:cNvPr>
          <p:cNvSpPr txBox="1"/>
          <p:nvPr/>
        </p:nvSpPr>
        <p:spPr>
          <a:xfrm>
            <a:off x="5094845" y="3816564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/>
              <a:t>フードロス対策や</a:t>
            </a:r>
            <a:endParaRPr kumimoji="1" lang="en-US" altLang="ja-JP" dirty="0"/>
          </a:p>
          <a:p>
            <a:pPr algn="ctr"/>
            <a:r>
              <a:rPr lang="ja-JP" altLang="en-US"/>
              <a:t>地域活性化への貢献</a:t>
            </a:r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621708E-1CCA-BF4F-82CF-EEF55E1217B1}"/>
              </a:ext>
            </a:extLst>
          </p:cNvPr>
          <p:cNvSpPr txBox="1"/>
          <p:nvPr/>
        </p:nvSpPr>
        <p:spPr>
          <a:xfrm>
            <a:off x="9535538" y="119075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関係団体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3E6C452-B416-C94B-B254-28A4B9C70758}"/>
              </a:ext>
            </a:extLst>
          </p:cNvPr>
          <p:cNvSpPr txBox="1"/>
          <p:nvPr/>
        </p:nvSpPr>
        <p:spPr>
          <a:xfrm>
            <a:off x="5825814" y="11907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/>
              <a:t>目的</a:t>
            </a:r>
            <a:endParaRPr kumimoji="1" lang="ja-JP" altLang="en-US" sz="2400"/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11E065F-589F-1B4A-A513-672B5CA9ECBD}"/>
              </a:ext>
            </a:extLst>
          </p:cNvPr>
          <p:cNvCxnSpPr>
            <a:cxnSpLocks/>
          </p:cNvCxnSpPr>
          <p:nvPr/>
        </p:nvCxnSpPr>
        <p:spPr>
          <a:xfrm>
            <a:off x="8576449" y="1288197"/>
            <a:ext cx="0" cy="3326491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9878D6D-0E2D-5643-BFCD-4BAAD834D109}"/>
              </a:ext>
            </a:extLst>
          </p:cNvPr>
          <p:cNvSpPr txBox="1"/>
          <p:nvPr/>
        </p:nvSpPr>
        <p:spPr>
          <a:xfrm>
            <a:off x="9232854" y="2081041"/>
            <a:ext cx="23391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/>
              <a:t>三井不動産</a:t>
            </a:r>
            <a:r>
              <a:rPr lang="ja-JP" altLang="en-US" sz="2800"/>
              <a:t>様</a:t>
            </a:r>
            <a:endParaRPr kumimoji="1" lang="en-US" altLang="ja-JP" sz="2800" dirty="0"/>
          </a:p>
          <a:p>
            <a:pPr algn="ctr"/>
            <a:r>
              <a:rPr lang="ja-JP" altLang="en-US" sz="2800"/>
              <a:t>畑会様</a:t>
            </a:r>
            <a:endParaRPr lang="en-US" altLang="ja-JP" sz="2800" dirty="0"/>
          </a:p>
          <a:p>
            <a:pPr algn="ctr"/>
            <a:r>
              <a:rPr lang="en-US" altLang="ja-JP" sz="2800" dirty="0" err="1"/>
              <a:t>n</a:t>
            </a:r>
            <a:r>
              <a:rPr kumimoji="1" lang="en-US" altLang="ja-JP" sz="2800" dirty="0" err="1"/>
              <a:t>endo</a:t>
            </a:r>
            <a:r>
              <a:rPr lang="ja-JP" altLang="en-US" sz="2800"/>
              <a:t>様</a:t>
            </a:r>
            <a:endParaRPr kumimoji="1" lang="en-US" altLang="ja-JP" sz="2800" dirty="0"/>
          </a:p>
          <a:p>
            <a:pPr algn="ctr"/>
            <a:r>
              <a:rPr kumimoji="1" lang="ja-JP" altLang="en-US" sz="2800"/>
              <a:t>ベスプラ様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0DD267D-4E74-E94A-AF86-9B9BDEF04348}"/>
              </a:ext>
            </a:extLst>
          </p:cNvPr>
          <p:cNvSpPr/>
          <p:nvPr/>
        </p:nvSpPr>
        <p:spPr>
          <a:xfrm>
            <a:off x="4127747" y="4721567"/>
            <a:ext cx="7942695" cy="16161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lvl="1" algn="ctr"/>
            <a:r>
              <a:rPr kumimoji="1" lang="ja-JP" altLang="en-US" spc="300"/>
              <a:t>現状分析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D710121-0F03-1343-BB1A-B82551BA103C}"/>
              </a:ext>
            </a:extLst>
          </p:cNvPr>
          <p:cNvSpPr txBox="1"/>
          <p:nvPr/>
        </p:nvSpPr>
        <p:spPr>
          <a:xfrm>
            <a:off x="4389435" y="480117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行ったこと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4676906-0116-AB4E-8BEF-B13034410E29}"/>
              </a:ext>
            </a:extLst>
          </p:cNvPr>
          <p:cNvSpPr txBox="1"/>
          <p:nvPr/>
        </p:nvSpPr>
        <p:spPr>
          <a:xfrm>
            <a:off x="6102626" y="4977328"/>
            <a:ext cx="54168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/>
              <a:t>ポスター作成</a:t>
            </a:r>
            <a:endParaRPr kumimoji="1" lang="en-US" altLang="ja-JP" sz="2400" dirty="0"/>
          </a:p>
          <a:p>
            <a:pPr algn="ctr"/>
            <a:r>
              <a:rPr kumimoji="1" lang="ja-JP" altLang="en-US" sz="2400"/>
              <a:t>ごちそうさまカード・運用案デザイン</a:t>
            </a:r>
            <a:endParaRPr kumimoji="1" lang="en-US" altLang="ja-JP" sz="2400" dirty="0"/>
          </a:p>
          <a:p>
            <a:pPr algn="ctr"/>
            <a:r>
              <a:rPr lang="ja-JP" altLang="en-US" sz="2400"/>
              <a:t>畑会様へのヒアリング</a:t>
            </a:r>
            <a:endParaRPr kumimoji="1" lang="en-US" altLang="ja-JP" sz="2400" dirty="0"/>
          </a:p>
          <a:p>
            <a:pPr algn="ctr"/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005923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14346</TotalTime>
  <Words>548</Words>
  <Application>Microsoft Office PowerPoint</Application>
  <PresentationFormat>ワイド画面</PresentationFormat>
  <Paragraphs>131</Paragraphs>
  <Slides>11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8" baseType="lpstr">
      <vt:lpstr>A-OTF Ryumin Pr6N L-KL</vt:lpstr>
      <vt:lpstr>Yu Gothic UI</vt:lpstr>
      <vt:lpstr>Meiryo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髙橋花那子</dc:creator>
  <cp:lastModifiedBy>森本　裕衣</cp:lastModifiedBy>
  <cp:revision>11</cp:revision>
  <cp:lastPrinted>2022-01-23T09:44:34Z</cp:lastPrinted>
  <dcterms:created xsi:type="dcterms:W3CDTF">2022-01-06T02:39:48Z</dcterms:created>
  <dcterms:modified xsi:type="dcterms:W3CDTF">2022-01-28T08:35:44Z</dcterms:modified>
</cp:coreProperties>
</file>